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9" r:id="rId4"/>
  </p:sldMasterIdLst>
  <p:notesMasterIdLst>
    <p:notesMasterId r:id="rId52"/>
  </p:notesMasterIdLst>
  <p:handoutMasterIdLst>
    <p:handoutMasterId r:id="rId53"/>
  </p:handoutMasterIdLst>
  <p:sldIdLst>
    <p:sldId id="296" r:id="rId5"/>
    <p:sldId id="259" r:id="rId6"/>
    <p:sldId id="283" r:id="rId7"/>
    <p:sldId id="297" r:id="rId8"/>
    <p:sldId id="285" r:id="rId9"/>
    <p:sldId id="298" r:id="rId10"/>
    <p:sldId id="286" r:id="rId11"/>
    <p:sldId id="306" r:id="rId12"/>
    <p:sldId id="289" r:id="rId13"/>
    <p:sldId id="305" r:id="rId14"/>
    <p:sldId id="300" r:id="rId15"/>
    <p:sldId id="301" r:id="rId16"/>
    <p:sldId id="302" r:id="rId17"/>
    <p:sldId id="287" r:id="rId18"/>
    <p:sldId id="313" r:id="rId19"/>
    <p:sldId id="310" r:id="rId20"/>
    <p:sldId id="311" r:id="rId21"/>
    <p:sldId id="303" r:id="rId22"/>
    <p:sldId id="290" r:id="rId23"/>
    <p:sldId id="273" r:id="rId24"/>
    <p:sldId id="284" r:id="rId25"/>
    <p:sldId id="288" r:id="rId26"/>
    <p:sldId id="314" r:id="rId27"/>
    <p:sldId id="315" r:id="rId28"/>
    <p:sldId id="316" r:id="rId29"/>
    <p:sldId id="291" r:id="rId30"/>
    <p:sldId id="317" r:id="rId31"/>
    <p:sldId id="275" r:id="rId32"/>
    <p:sldId id="318" r:id="rId33"/>
    <p:sldId id="294" r:id="rId34"/>
    <p:sldId id="295" r:id="rId35"/>
    <p:sldId id="319" r:id="rId36"/>
    <p:sldId id="320" r:id="rId37"/>
    <p:sldId id="328" r:id="rId38"/>
    <p:sldId id="329" r:id="rId39"/>
    <p:sldId id="330" r:id="rId40"/>
    <p:sldId id="331" r:id="rId41"/>
    <p:sldId id="332" r:id="rId42"/>
    <p:sldId id="292" r:id="rId43"/>
    <p:sldId id="307" r:id="rId44"/>
    <p:sldId id="308" r:id="rId45"/>
    <p:sldId id="309" r:id="rId46"/>
    <p:sldId id="325" r:id="rId47"/>
    <p:sldId id="312" r:id="rId48"/>
    <p:sldId id="293" r:id="rId49"/>
    <p:sldId id="327" r:id="rId50"/>
    <p:sldId id="326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Wellbeing</a:t>
            </a:r>
            <a:r>
              <a:rPr lang="en-IN" baseline="0"/>
              <a:t> Index based on classification level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Sheet1!$B$19</c:f>
              <c:strCache>
                <c:ptCount val="1"/>
                <c:pt idx="0">
                  <c:v>EL/SES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Sheet1!$A$20:$A$21</c:f>
              <c:numCache>
                <c:formatCode>General</c:formatCode>
                <c:ptCount val="2"/>
                <c:pt idx="0">
                  <c:v>2014</c:v>
                </c:pt>
                <c:pt idx="1">
                  <c:v>2015</c:v>
                </c:pt>
              </c:numCache>
            </c:numRef>
          </c:cat>
          <c:val>
            <c:numRef>
              <c:f>Sheet1!$B$20:$B$21</c:f>
              <c:numCache>
                <c:formatCode>General</c:formatCode>
                <c:ptCount val="2"/>
                <c:pt idx="0">
                  <c:v>48.2</c:v>
                </c:pt>
                <c:pt idx="1">
                  <c:v>49.03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FF-4D40-A14D-FEAA551ECFC9}"/>
            </c:ext>
          </c:extLst>
        </c:ser>
        <c:ser>
          <c:idx val="1"/>
          <c:order val="1"/>
          <c:tx>
            <c:strRef>
              <c:f>Sheet1!$C$19</c:f>
              <c:strCache>
                <c:ptCount val="1"/>
                <c:pt idx="0">
                  <c:v>Trainee/Grad/APS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Sheet1!$A$20:$A$21</c:f>
              <c:numCache>
                <c:formatCode>General</c:formatCode>
                <c:ptCount val="2"/>
                <c:pt idx="0">
                  <c:v>2014</c:v>
                </c:pt>
                <c:pt idx="1">
                  <c:v>2015</c:v>
                </c:pt>
              </c:numCache>
            </c:numRef>
          </c:cat>
          <c:val>
            <c:numRef>
              <c:f>Sheet1!$C$20:$C$21</c:f>
              <c:numCache>
                <c:formatCode>General</c:formatCode>
                <c:ptCount val="2"/>
                <c:pt idx="0">
                  <c:v>50.6</c:v>
                </c:pt>
                <c:pt idx="1">
                  <c:v>51.5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FF-4D40-A14D-FEAA551EC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0252320"/>
        <c:axId val="610253304"/>
      </c:barChart>
      <c:catAx>
        <c:axId val="610252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253304"/>
        <c:crosses val="autoZero"/>
        <c:auto val="1"/>
        <c:lblAlgn val="ctr"/>
        <c:lblOffset val="100"/>
        <c:noMultiLvlLbl val="0"/>
      </c:catAx>
      <c:valAx>
        <c:axId val="610253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252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Wellbeing Index 2014 vs 2015</a:t>
            </a:r>
          </a:p>
        </c:rich>
      </c:tx>
      <c:layout>
        <c:manualLayout>
          <c:xMode val="edge"/>
          <c:yMode val="edge"/>
          <c:x val="0.20659276347189712"/>
          <c:y val="4.62962962962962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Sheet1!$E$14:$E$15</c:f>
              <c:numCache>
                <c:formatCode>General</c:formatCode>
                <c:ptCount val="2"/>
                <c:pt idx="0">
                  <c:v>2014</c:v>
                </c:pt>
                <c:pt idx="1">
                  <c:v>2015</c:v>
                </c:pt>
              </c:numCache>
            </c:numRef>
          </c:cat>
          <c:val>
            <c:numRef>
              <c:f>Sheet1!$F$14:$F$15</c:f>
              <c:numCache>
                <c:formatCode>General</c:formatCode>
                <c:ptCount val="2"/>
                <c:pt idx="0">
                  <c:v>53.3</c:v>
                </c:pt>
                <c:pt idx="1">
                  <c:v>55.1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42-4EB3-BB42-B42743698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1653320"/>
        <c:axId val="611655944"/>
      </c:barChart>
      <c:catAx>
        <c:axId val="611653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655944"/>
        <c:crosses val="autoZero"/>
        <c:auto val="1"/>
        <c:lblAlgn val="ctr"/>
        <c:lblOffset val="100"/>
        <c:noMultiLvlLbl val="0"/>
      </c:catAx>
      <c:valAx>
        <c:axId val="611655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653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4" Type="http://schemas.openxmlformats.org/officeDocument/2006/relationships/image" Target="../media/image5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858849-37E8-42B3-8A59-2C61F2433EC6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A803C8D-36D0-473C-8D4B-2F96603328DB}">
      <dgm:prSet phldr="0"/>
      <dgm:spPr/>
      <dgm:t>
        <a:bodyPr/>
        <a:lstStyle/>
        <a:p>
          <a:pPr rtl="0"/>
          <a:r>
            <a:rPr lang="en-GB" dirty="0">
              <a:latin typeface="Neue Haas Grotesk Text Pro"/>
            </a:rPr>
            <a:t>Exploring leadership styles among Australian Managers</a:t>
          </a:r>
        </a:p>
      </dgm:t>
    </dgm:pt>
    <dgm:pt modelId="{9AC70EF3-7AD4-4F37-A10D-DC497853FF44}" type="parTrans" cxnId="{F1817D24-4424-4552-ADC4-80FF59E1985A}">
      <dgm:prSet/>
      <dgm:spPr/>
      <dgm:t>
        <a:bodyPr/>
        <a:lstStyle/>
        <a:p>
          <a:endParaRPr lang="en-US"/>
        </a:p>
      </dgm:t>
    </dgm:pt>
    <dgm:pt modelId="{822D55CE-F6BC-4D11-9058-592B40122B10}" type="sibTrans" cxnId="{F1817D24-4424-4552-ADC4-80FF59E1985A}">
      <dgm:prSet/>
      <dgm:spPr/>
      <dgm:t>
        <a:bodyPr/>
        <a:lstStyle/>
        <a:p>
          <a:endParaRPr lang="en-US"/>
        </a:p>
      </dgm:t>
    </dgm:pt>
    <dgm:pt modelId="{5BDCE8EC-E7D7-49F8-8B5D-D03D27B221C7}">
      <dgm:prSet phldr="0"/>
      <dgm:spPr/>
      <dgm:t>
        <a:bodyPr/>
        <a:lstStyle/>
        <a:p>
          <a:pPr rtl="0"/>
          <a:r>
            <a:rPr lang="en-GB" dirty="0">
              <a:latin typeface="Neue Haas Grotesk Text Pro"/>
            </a:rPr>
            <a:t>Leadership – an important  factor of innovaton</a:t>
          </a:r>
        </a:p>
      </dgm:t>
    </dgm:pt>
    <dgm:pt modelId="{9296BB16-199A-4508-992B-90784EFC7508}" type="parTrans" cxnId="{FCFE8F25-2AEF-4A28-A9F1-8907C6EBD063}">
      <dgm:prSet/>
      <dgm:spPr/>
      <dgm:t>
        <a:bodyPr/>
        <a:lstStyle/>
        <a:p>
          <a:endParaRPr lang="en-IN"/>
        </a:p>
      </dgm:t>
    </dgm:pt>
    <dgm:pt modelId="{5D58A295-3F16-4299-9AF3-1F96F78C6ED9}" type="sibTrans" cxnId="{FCFE8F25-2AEF-4A28-A9F1-8907C6EBD063}">
      <dgm:prSet/>
      <dgm:spPr/>
      <dgm:t>
        <a:bodyPr/>
        <a:lstStyle/>
        <a:p>
          <a:endParaRPr lang="en-US"/>
        </a:p>
      </dgm:t>
    </dgm:pt>
    <dgm:pt modelId="{D823364C-6C8D-4CB5-9C38-359C8567EF64}">
      <dgm:prSet phldr="0"/>
      <dgm:spPr/>
      <dgm:t>
        <a:bodyPr/>
        <a:lstStyle/>
        <a:p>
          <a:pPr rtl="0"/>
          <a:r>
            <a:rPr lang="en-GB" dirty="0">
              <a:latin typeface="Neue Haas Grotesk Text Pro"/>
            </a:rPr>
            <a:t>Employee perceptions of well being and productivity</a:t>
          </a:r>
        </a:p>
      </dgm:t>
    </dgm:pt>
    <dgm:pt modelId="{B83206E7-1763-414F-A77C-446218A1148A}" type="parTrans" cxnId="{2240474A-8AEB-4685-907C-860D7614F108}">
      <dgm:prSet/>
      <dgm:spPr/>
      <dgm:t>
        <a:bodyPr/>
        <a:lstStyle/>
        <a:p>
          <a:endParaRPr lang="en-IN"/>
        </a:p>
      </dgm:t>
    </dgm:pt>
    <dgm:pt modelId="{9CD6662C-3DAE-47D7-B85C-17C01ACECB03}" type="sibTrans" cxnId="{2240474A-8AEB-4685-907C-860D7614F108}">
      <dgm:prSet/>
      <dgm:spPr/>
      <dgm:t>
        <a:bodyPr/>
        <a:lstStyle/>
        <a:p>
          <a:endParaRPr lang="en-US"/>
        </a:p>
      </dgm:t>
    </dgm:pt>
    <dgm:pt modelId="{216EE244-CDC0-4C3B-9BEE-6278B7AC19FD}">
      <dgm:prSet phldr="0"/>
      <dgm:spPr/>
      <dgm:t>
        <a:bodyPr/>
        <a:lstStyle/>
        <a:p>
          <a:pPr rtl="0"/>
          <a:r>
            <a:rPr lang="en-GB" dirty="0">
              <a:latin typeface="Neue Haas Grotesk Text Pro"/>
            </a:rPr>
            <a:t>Ways to build a healthy working environment.</a:t>
          </a:r>
        </a:p>
      </dgm:t>
    </dgm:pt>
    <dgm:pt modelId="{D4A8A19D-4BCC-4B66-81BA-2B420DC79753}" type="parTrans" cxnId="{0B4230B1-3BB8-4C18-8960-86970A50D695}">
      <dgm:prSet/>
      <dgm:spPr/>
      <dgm:t>
        <a:bodyPr/>
        <a:lstStyle/>
        <a:p>
          <a:endParaRPr lang="en-IN"/>
        </a:p>
      </dgm:t>
    </dgm:pt>
    <dgm:pt modelId="{029E46D7-DB26-4338-81DC-F95A946E01CD}" type="sibTrans" cxnId="{0B4230B1-3BB8-4C18-8960-86970A50D695}">
      <dgm:prSet/>
      <dgm:spPr/>
      <dgm:t>
        <a:bodyPr/>
        <a:lstStyle/>
        <a:p>
          <a:endParaRPr lang="en-US"/>
        </a:p>
      </dgm:t>
    </dgm:pt>
    <dgm:pt modelId="{9C093218-2FDB-45F3-BD67-22B6022CA07F}" type="pres">
      <dgm:prSet presAssocID="{8C858849-37E8-42B3-8A59-2C61F2433EC6}" presName="linear" presStyleCnt="0">
        <dgm:presLayoutVars>
          <dgm:animLvl val="lvl"/>
          <dgm:resizeHandles val="exact"/>
        </dgm:presLayoutVars>
      </dgm:prSet>
      <dgm:spPr/>
    </dgm:pt>
    <dgm:pt modelId="{E443B2FF-0628-49F2-995E-272A6A28FD74}" type="pres">
      <dgm:prSet presAssocID="{5BDCE8EC-E7D7-49F8-8B5D-D03D27B221C7}" presName="parentText" presStyleLbl="node1" presStyleIdx="0" presStyleCnt="4" custLinFactNeighborX="-620" custLinFactNeighborY="-14801">
        <dgm:presLayoutVars>
          <dgm:chMax val="0"/>
          <dgm:bulletEnabled val="1"/>
        </dgm:presLayoutVars>
      </dgm:prSet>
      <dgm:spPr/>
    </dgm:pt>
    <dgm:pt modelId="{46C8B286-A109-41D6-8688-00BD12D108F3}" type="pres">
      <dgm:prSet presAssocID="{5D58A295-3F16-4299-9AF3-1F96F78C6ED9}" presName="spacer" presStyleCnt="0"/>
      <dgm:spPr/>
    </dgm:pt>
    <dgm:pt modelId="{FC21F223-1AAB-4595-8C20-2F510DFDE30F}" type="pres">
      <dgm:prSet presAssocID="{7A803C8D-36D0-473C-8D4B-2F96603328D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80C4DA9-DB2C-4765-8DB0-D38E11C78FAD}" type="pres">
      <dgm:prSet presAssocID="{822D55CE-F6BC-4D11-9058-592B40122B10}" presName="spacer" presStyleCnt="0"/>
      <dgm:spPr/>
    </dgm:pt>
    <dgm:pt modelId="{9EA25608-884E-4540-B8C4-70AC01379E94}" type="pres">
      <dgm:prSet presAssocID="{D823364C-6C8D-4CB5-9C38-359C8567EF6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0D32EE6-413E-4726-A355-309A2EB5B94D}" type="pres">
      <dgm:prSet presAssocID="{9CD6662C-3DAE-47D7-B85C-17C01ACECB03}" presName="spacer" presStyleCnt="0"/>
      <dgm:spPr/>
    </dgm:pt>
    <dgm:pt modelId="{0F8B88A0-6B11-4ED4-AC93-7635E34DBFA5}" type="pres">
      <dgm:prSet presAssocID="{216EE244-CDC0-4C3B-9BEE-6278B7AC19F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DD26021-63BA-4427-BAE9-188351FF7218}" type="presOf" srcId="{D823364C-6C8D-4CB5-9C38-359C8567EF64}" destId="{9EA25608-884E-4540-B8C4-70AC01379E94}" srcOrd="0" destOrd="0" presId="urn:microsoft.com/office/officeart/2005/8/layout/vList2"/>
    <dgm:cxn modelId="{F1817D24-4424-4552-ADC4-80FF59E1985A}" srcId="{8C858849-37E8-42B3-8A59-2C61F2433EC6}" destId="{7A803C8D-36D0-473C-8D4B-2F96603328DB}" srcOrd="1" destOrd="0" parTransId="{9AC70EF3-7AD4-4F37-A10D-DC497853FF44}" sibTransId="{822D55CE-F6BC-4D11-9058-592B40122B10}"/>
    <dgm:cxn modelId="{FCFE8F25-2AEF-4A28-A9F1-8907C6EBD063}" srcId="{8C858849-37E8-42B3-8A59-2C61F2433EC6}" destId="{5BDCE8EC-E7D7-49F8-8B5D-D03D27B221C7}" srcOrd="0" destOrd="0" parTransId="{9296BB16-199A-4508-992B-90784EFC7508}" sibTransId="{5D58A295-3F16-4299-9AF3-1F96F78C6ED9}"/>
    <dgm:cxn modelId="{4C259363-05B2-437A-8F03-042BCF02913E}" type="presOf" srcId="{8C858849-37E8-42B3-8A59-2C61F2433EC6}" destId="{9C093218-2FDB-45F3-BD67-22B6022CA07F}" srcOrd="0" destOrd="0" presId="urn:microsoft.com/office/officeart/2005/8/layout/vList2"/>
    <dgm:cxn modelId="{2240474A-8AEB-4685-907C-860D7614F108}" srcId="{8C858849-37E8-42B3-8A59-2C61F2433EC6}" destId="{D823364C-6C8D-4CB5-9C38-359C8567EF64}" srcOrd="2" destOrd="0" parTransId="{B83206E7-1763-414F-A77C-446218A1148A}" sibTransId="{9CD6662C-3DAE-47D7-B85C-17C01ACECB03}"/>
    <dgm:cxn modelId="{87A4EB86-C8DB-4A6A-B206-C93BBE6D5CCE}" type="presOf" srcId="{5BDCE8EC-E7D7-49F8-8B5D-D03D27B221C7}" destId="{E443B2FF-0628-49F2-995E-272A6A28FD74}" srcOrd="0" destOrd="0" presId="urn:microsoft.com/office/officeart/2005/8/layout/vList2"/>
    <dgm:cxn modelId="{2B7228AA-98B4-47F1-AAD7-A8BAE03B0125}" type="presOf" srcId="{216EE244-CDC0-4C3B-9BEE-6278B7AC19FD}" destId="{0F8B88A0-6B11-4ED4-AC93-7635E34DBFA5}" srcOrd="0" destOrd="0" presId="urn:microsoft.com/office/officeart/2005/8/layout/vList2"/>
    <dgm:cxn modelId="{0B4230B1-3BB8-4C18-8960-86970A50D695}" srcId="{8C858849-37E8-42B3-8A59-2C61F2433EC6}" destId="{216EE244-CDC0-4C3B-9BEE-6278B7AC19FD}" srcOrd="3" destOrd="0" parTransId="{D4A8A19D-4BCC-4B66-81BA-2B420DC79753}" sibTransId="{029E46D7-DB26-4338-81DC-F95A946E01CD}"/>
    <dgm:cxn modelId="{86DD5CB1-4F97-4A53-ACDD-31169F23E87E}" type="presOf" srcId="{7A803C8D-36D0-473C-8D4B-2F96603328DB}" destId="{FC21F223-1AAB-4595-8C20-2F510DFDE30F}" srcOrd="0" destOrd="0" presId="urn:microsoft.com/office/officeart/2005/8/layout/vList2"/>
    <dgm:cxn modelId="{38D52E1E-4ECF-4C22-B95A-5E118D629697}" type="presParOf" srcId="{9C093218-2FDB-45F3-BD67-22B6022CA07F}" destId="{E443B2FF-0628-49F2-995E-272A6A28FD74}" srcOrd="0" destOrd="0" presId="urn:microsoft.com/office/officeart/2005/8/layout/vList2"/>
    <dgm:cxn modelId="{B74DA1CC-CA32-4406-8B1B-06EF7E3688C8}" type="presParOf" srcId="{9C093218-2FDB-45F3-BD67-22B6022CA07F}" destId="{46C8B286-A109-41D6-8688-00BD12D108F3}" srcOrd="1" destOrd="0" presId="urn:microsoft.com/office/officeart/2005/8/layout/vList2"/>
    <dgm:cxn modelId="{D7A32E2A-ABB8-4793-8F91-2B5885D3942D}" type="presParOf" srcId="{9C093218-2FDB-45F3-BD67-22B6022CA07F}" destId="{FC21F223-1AAB-4595-8C20-2F510DFDE30F}" srcOrd="2" destOrd="0" presId="urn:microsoft.com/office/officeart/2005/8/layout/vList2"/>
    <dgm:cxn modelId="{DBD76CF6-14E0-46B1-8B4E-7AF92CFC4507}" type="presParOf" srcId="{9C093218-2FDB-45F3-BD67-22B6022CA07F}" destId="{F80C4DA9-DB2C-4765-8DB0-D38E11C78FAD}" srcOrd="3" destOrd="0" presId="urn:microsoft.com/office/officeart/2005/8/layout/vList2"/>
    <dgm:cxn modelId="{C7B76523-000D-4FBE-A061-3753D25B5213}" type="presParOf" srcId="{9C093218-2FDB-45F3-BD67-22B6022CA07F}" destId="{9EA25608-884E-4540-B8C4-70AC01379E94}" srcOrd="4" destOrd="0" presId="urn:microsoft.com/office/officeart/2005/8/layout/vList2"/>
    <dgm:cxn modelId="{C3EF7BDB-D946-401D-BF7D-F7064070C8F5}" type="presParOf" srcId="{9C093218-2FDB-45F3-BD67-22B6022CA07F}" destId="{40D32EE6-413E-4726-A355-309A2EB5B94D}" srcOrd="5" destOrd="0" presId="urn:microsoft.com/office/officeart/2005/8/layout/vList2"/>
    <dgm:cxn modelId="{30F4C525-E7A0-4522-AB31-A5531DC55E74}" type="presParOf" srcId="{9C093218-2FDB-45F3-BD67-22B6022CA07F}" destId="{0F8B88A0-6B11-4ED4-AC93-7635E34DBFA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543428-6AAD-4B03-B192-AB700023EEB1}" type="doc">
      <dgm:prSet loTypeId="urn:microsoft.com/office/officeart/2005/8/layout/defaul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7A1505B-D337-46F7-B61A-2D971D17CE73}">
      <dgm:prSet phldrT="[Text]" phldr="0"/>
      <dgm:spPr/>
      <dgm:t>
        <a:bodyPr/>
        <a:lstStyle/>
        <a:p>
          <a:r>
            <a:rPr lang="en-US" dirty="0">
              <a:latin typeface="Neue Haas Grotesk Text Pro"/>
            </a:rPr>
            <a:t>Transformational</a:t>
          </a:r>
          <a:endParaRPr lang="en-US" dirty="0"/>
        </a:p>
      </dgm:t>
    </dgm:pt>
    <dgm:pt modelId="{313C694E-44C6-487C-8F62-6DF2C5E806BF}" type="parTrans" cxnId="{A4CE4C42-F705-4814-A118-14818B561514}">
      <dgm:prSet/>
      <dgm:spPr/>
      <dgm:t>
        <a:bodyPr/>
        <a:lstStyle/>
        <a:p>
          <a:endParaRPr lang="en-US"/>
        </a:p>
      </dgm:t>
    </dgm:pt>
    <dgm:pt modelId="{79E5C19B-E194-4C7A-8C27-5C3E8DB2732C}" type="sibTrans" cxnId="{A4CE4C42-F705-4814-A118-14818B561514}">
      <dgm:prSet/>
      <dgm:spPr/>
      <dgm:t>
        <a:bodyPr/>
        <a:lstStyle/>
        <a:p>
          <a:endParaRPr lang="en-US"/>
        </a:p>
      </dgm:t>
    </dgm:pt>
    <dgm:pt modelId="{5B0CF59E-A695-495A-ADE6-5DFA971568E1}">
      <dgm:prSet phldrT="[Text]" phldr="0"/>
      <dgm:spPr/>
      <dgm:t>
        <a:bodyPr/>
        <a:lstStyle/>
        <a:p>
          <a:r>
            <a:rPr lang="en-US" dirty="0">
              <a:latin typeface="Neue Haas Grotesk Text Pro"/>
            </a:rPr>
            <a:t>Consideration</a:t>
          </a:r>
          <a:endParaRPr lang="en-US" dirty="0"/>
        </a:p>
      </dgm:t>
    </dgm:pt>
    <dgm:pt modelId="{E2564491-08D3-4846-A566-6024A26CDDAB}" type="parTrans" cxnId="{F1AEAA56-3D81-4F6C-A4C5-4C316F058E2B}">
      <dgm:prSet/>
      <dgm:spPr/>
      <dgm:t>
        <a:bodyPr/>
        <a:lstStyle/>
        <a:p>
          <a:endParaRPr lang="en-US"/>
        </a:p>
      </dgm:t>
    </dgm:pt>
    <dgm:pt modelId="{4534E1D3-CB1E-446E-93F7-38CC0EAB3280}" type="sibTrans" cxnId="{F1AEAA56-3D81-4F6C-A4C5-4C316F058E2B}">
      <dgm:prSet/>
      <dgm:spPr/>
      <dgm:t>
        <a:bodyPr/>
        <a:lstStyle/>
        <a:p>
          <a:endParaRPr lang="en-US"/>
        </a:p>
      </dgm:t>
    </dgm:pt>
    <dgm:pt modelId="{D9EEBB8D-2827-4968-BC5D-3535323C32BD}">
      <dgm:prSet phldrT="[Text]" phldr="0"/>
      <dgm:spPr/>
      <dgm:t>
        <a:bodyPr/>
        <a:lstStyle/>
        <a:p>
          <a:r>
            <a:rPr lang="en-US" dirty="0">
              <a:latin typeface="Neue Haas Grotesk Text Pro"/>
            </a:rPr>
            <a:t>Autocratic</a:t>
          </a:r>
          <a:endParaRPr lang="en-US" dirty="0"/>
        </a:p>
      </dgm:t>
    </dgm:pt>
    <dgm:pt modelId="{F13BCB0B-5816-4141-893A-6DC976D7F314}" type="parTrans" cxnId="{40F18E8D-222A-42F5-A339-4DD134D93B55}">
      <dgm:prSet/>
      <dgm:spPr/>
      <dgm:t>
        <a:bodyPr/>
        <a:lstStyle/>
        <a:p>
          <a:endParaRPr lang="en-US"/>
        </a:p>
      </dgm:t>
    </dgm:pt>
    <dgm:pt modelId="{0DE91C47-F748-45DD-BFA1-28EF92BC1A25}" type="sibTrans" cxnId="{40F18E8D-222A-42F5-A339-4DD134D93B55}">
      <dgm:prSet/>
      <dgm:spPr/>
      <dgm:t>
        <a:bodyPr/>
        <a:lstStyle/>
        <a:p>
          <a:endParaRPr lang="en-US"/>
        </a:p>
      </dgm:t>
    </dgm:pt>
    <dgm:pt modelId="{B6F86D87-563D-4D61-BDE2-80052467E195}">
      <dgm:prSet phldrT="[Text]" phldr="0"/>
      <dgm:spPr/>
      <dgm:t>
        <a:bodyPr/>
        <a:lstStyle/>
        <a:p>
          <a:r>
            <a:rPr lang="en-US" dirty="0">
              <a:latin typeface="Neue Haas Grotesk Text Pro"/>
            </a:rPr>
            <a:t>Bureaucratic</a:t>
          </a:r>
          <a:endParaRPr lang="en-US" dirty="0"/>
        </a:p>
      </dgm:t>
    </dgm:pt>
    <dgm:pt modelId="{9014BEA3-C85B-4B08-A15C-A5842D47833B}" type="parTrans" cxnId="{E3BD8873-C552-4980-A414-C2E72D767CC3}">
      <dgm:prSet/>
      <dgm:spPr/>
      <dgm:t>
        <a:bodyPr/>
        <a:lstStyle/>
        <a:p>
          <a:endParaRPr lang="en-US"/>
        </a:p>
      </dgm:t>
    </dgm:pt>
    <dgm:pt modelId="{BBA1869B-9C38-4337-86EE-5B2DD81E5E84}" type="sibTrans" cxnId="{E3BD8873-C552-4980-A414-C2E72D767CC3}">
      <dgm:prSet/>
      <dgm:spPr/>
      <dgm:t>
        <a:bodyPr/>
        <a:lstStyle/>
        <a:p>
          <a:endParaRPr lang="en-US"/>
        </a:p>
      </dgm:t>
    </dgm:pt>
    <dgm:pt modelId="{0DABE363-76FE-4A0F-A6CF-A11CB7481EB3}">
      <dgm:prSet phldrT="[Text]" phldr="0"/>
      <dgm:spPr/>
      <dgm:t>
        <a:bodyPr/>
        <a:lstStyle/>
        <a:p>
          <a:r>
            <a:rPr lang="en-US" dirty="0">
              <a:latin typeface="Neue Haas Grotesk Text Pro"/>
            </a:rPr>
            <a:t>Transactional</a:t>
          </a:r>
          <a:endParaRPr lang="en-US" dirty="0"/>
        </a:p>
      </dgm:t>
    </dgm:pt>
    <dgm:pt modelId="{C6FBACB8-405D-4DBE-B7EC-441239782742}" type="parTrans" cxnId="{FE8C791E-E2E1-4BA4-926B-25216740099F}">
      <dgm:prSet/>
      <dgm:spPr/>
      <dgm:t>
        <a:bodyPr/>
        <a:lstStyle/>
        <a:p>
          <a:endParaRPr lang="en-US"/>
        </a:p>
      </dgm:t>
    </dgm:pt>
    <dgm:pt modelId="{EF015E1F-0146-4F4D-AD7E-74F83FCDF6C8}" type="sibTrans" cxnId="{FE8C791E-E2E1-4BA4-926B-25216740099F}">
      <dgm:prSet/>
      <dgm:spPr/>
      <dgm:t>
        <a:bodyPr/>
        <a:lstStyle/>
        <a:p>
          <a:endParaRPr lang="en-US"/>
        </a:p>
      </dgm:t>
    </dgm:pt>
    <dgm:pt modelId="{63B4698D-53DE-4661-BA45-4C2428845C25}" type="pres">
      <dgm:prSet presAssocID="{A0543428-6AAD-4B03-B192-AB700023EEB1}" presName="diagram" presStyleCnt="0">
        <dgm:presLayoutVars>
          <dgm:dir/>
          <dgm:resizeHandles val="exact"/>
        </dgm:presLayoutVars>
      </dgm:prSet>
      <dgm:spPr/>
    </dgm:pt>
    <dgm:pt modelId="{7CF70FE6-F167-436C-9A56-52365ECFAA07}" type="pres">
      <dgm:prSet presAssocID="{07A1505B-D337-46F7-B61A-2D971D17CE73}" presName="node" presStyleLbl="node1" presStyleIdx="0" presStyleCnt="5">
        <dgm:presLayoutVars>
          <dgm:bulletEnabled val="1"/>
        </dgm:presLayoutVars>
      </dgm:prSet>
      <dgm:spPr/>
    </dgm:pt>
    <dgm:pt modelId="{B40C87F5-B023-4617-935D-7108293FFB9A}" type="pres">
      <dgm:prSet presAssocID="{79E5C19B-E194-4C7A-8C27-5C3E8DB2732C}" presName="sibTrans" presStyleCnt="0"/>
      <dgm:spPr/>
    </dgm:pt>
    <dgm:pt modelId="{AE2098F4-5967-4C79-BD07-77B9E7C655F6}" type="pres">
      <dgm:prSet presAssocID="{5B0CF59E-A695-495A-ADE6-5DFA971568E1}" presName="node" presStyleLbl="node1" presStyleIdx="1" presStyleCnt="5">
        <dgm:presLayoutVars>
          <dgm:bulletEnabled val="1"/>
        </dgm:presLayoutVars>
      </dgm:prSet>
      <dgm:spPr/>
    </dgm:pt>
    <dgm:pt modelId="{89095993-325A-4D00-9109-AA16A11C6716}" type="pres">
      <dgm:prSet presAssocID="{4534E1D3-CB1E-446E-93F7-38CC0EAB3280}" presName="sibTrans" presStyleCnt="0"/>
      <dgm:spPr/>
    </dgm:pt>
    <dgm:pt modelId="{8BAF8FDD-C01E-4B25-AD8B-CB0455C27BA3}" type="pres">
      <dgm:prSet presAssocID="{D9EEBB8D-2827-4968-BC5D-3535323C32BD}" presName="node" presStyleLbl="node1" presStyleIdx="2" presStyleCnt="5">
        <dgm:presLayoutVars>
          <dgm:bulletEnabled val="1"/>
        </dgm:presLayoutVars>
      </dgm:prSet>
      <dgm:spPr/>
    </dgm:pt>
    <dgm:pt modelId="{5E754D31-DC4A-4D25-B7C7-CF37A6264675}" type="pres">
      <dgm:prSet presAssocID="{0DE91C47-F748-45DD-BFA1-28EF92BC1A25}" presName="sibTrans" presStyleCnt="0"/>
      <dgm:spPr/>
    </dgm:pt>
    <dgm:pt modelId="{83785A71-A096-4084-B71E-23833F14FAD5}" type="pres">
      <dgm:prSet presAssocID="{B6F86D87-563D-4D61-BDE2-80052467E195}" presName="node" presStyleLbl="node1" presStyleIdx="3" presStyleCnt="5">
        <dgm:presLayoutVars>
          <dgm:bulletEnabled val="1"/>
        </dgm:presLayoutVars>
      </dgm:prSet>
      <dgm:spPr/>
    </dgm:pt>
    <dgm:pt modelId="{D62E60BB-561E-426E-B37B-33DB4D962863}" type="pres">
      <dgm:prSet presAssocID="{BBA1869B-9C38-4337-86EE-5B2DD81E5E84}" presName="sibTrans" presStyleCnt="0"/>
      <dgm:spPr/>
    </dgm:pt>
    <dgm:pt modelId="{85F97E72-2BE1-459B-83BA-029B86E0DFE6}" type="pres">
      <dgm:prSet presAssocID="{0DABE363-76FE-4A0F-A6CF-A11CB7481EB3}" presName="node" presStyleLbl="node1" presStyleIdx="4" presStyleCnt="5">
        <dgm:presLayoutVars>
          <dgm:bulletEnabled val="1"/>
        </dgm:presLayoutVars>
      </dgm:prSet>
      <dgm:spPr/>
    </dgm:pt>
  </dgm:ptLst>
  <dgm:cxnLst>
    <dgm:cxn modelId="{E4DB1905-B43E-4E81-9126-EB24470E951D}" type="presOf" srcId="{D9EEBB8D-2827-4968-BC5D-3535323C32BD}" destId="{8BAF8FDD-C01E-4B25-AD8B-CB0455C27BA3}" srcOrd="0" destOrd="0" presId="urn:microsoft.com/office/officeart/2005/8/layout/default"/>
    <dgm:cxn modelId="{CAFA1414-989B-4339-B2DE-0B6D048342B7}" type="presOf" srcId="{0DABE363-76FE-4A0F-A6CF-A11CB7481EB3}" destId="{85F97E72-2BE1-459B-83BA-029B86E0DFE6}" srcOrd="0" destOrd="0" presId="urn:microsoft.com/office/officeart/2005/8/layout/default"/>
    <dgm:cxn modelId="{FE8C791E-E2E1-4BA4-926B-25216740099F}" srcId="{A0543428-6AAD-4B03-B192-AB700023EEB1}" destId="{0DABE363-76FE-4A0F-A6CF-A11CB7481EB3}" srcOrd="4" destOrd="0" parTransId="{C6FBACB8-405D-4DBE-B7EC-441239782742}" sibTransId="{EF015E1F-0146-4F4D-AD7E-74F83FCDF6C8}"/>
    <dgm:cxn modelId="{A4CE4C42-F705-4814-A118-14818B561514}" srcId="{A0543428-6AAD-4B03-B192-AB700023EEB1}" destId="{07A1505B-D337-46F7-B61A-2D971D17CE73}" srcOrd="0" destOrd="0" parTransId="{313C694E-44C6-487C-8F62-6DF2C5E806BF}" sibTransId="{79E5C19B-E194-4C7A-8C27-5C3E8DB2732C}"/>
    <dgm:cxn modelId="{E3BD8873-C552-4980-A414-C2E72D767CC3}" srcId="{A0543428-6AAD-4B03-B192-AB700023EEB1}" destId="{B6F86D87-563D-4D61-BDE2-80052467E195}" srcOrd="3" destOrd="0" parTransId="{9014BEA3-C85B-4B08-A15C-A5842D47833B}" sibTransId="{BBA1869B-9C38-4337-86EE-5B2DD81E5E84}"/>
    <dgm:cxn modelId="{F1AEAA56-3D81-4F6C-A4C5-4C316F058E2B}" srcId="{A0543428-6AAD-4B03-B192-AB700023EEB1}" destId="{5B0CF59E-A695-495A-ADE6-5DFA971568E1}" srcOrd="1" destOrd="0" parTransId="{E2564491-08D3-4846-A566-6024A26CDDAB}" sibTransId="{4534E1D3-CB1E-446E-93F7-38CC0EAB3280}"/>
    <dgm:cxn modelId="{40F18E8D-222A-42F5-A339-4DD134D93B55}" srcId="{A0543428-6AAD-4B03-B192-AB700023EEB1}" destId="{D9EEBB8D-2827-4968-BC5D-3535323C32BD}" srcOrd="2" destOrd="0" parTransId="{F13BCB0B-5816-4141-893A-6DC976D7F314}" sibTransId="{0DE91C47-F748-45DD-BFA1-28EF92BC1A25}"/>
    <dgm:cxn modelId="{D198EFAC-702A-479C-AFCA-84C3EBE4E59D}" type="presOf" srcId="{07A1505B-D337-46F7-B61A-2D971D17CE73}" destId="{7CF70FE6-F167-436C-9A56-52365ECFAA07}" srcOrd="0" destOrd="0" presId="urn:microsoft.com/office/officeart/2005/8/layout/default"/>
    <dgm:cxn modelId="{93484FC4-5AB5-4D34-B882-A13A38C27D76}" type="presOf" srcId="{A0543428-6AAD-4B03-B192-AB700023EEB1}" destId="{63B4698D-53DE-4661-BA45-4C2428845C25}" srcOrd="0" destOrd="0" presId="urn:microsoft.com/office/officeart/2005/8/layout/default"/>
    <dgm:cxn modelId="{AA261CDB-A915-415A-B6CF-5ED99B31338D}" type="presOf" srcId="{B6F86D87-563D-4D61-BDE2-80052467E195}" destId="{83785A71-A096-4084-B71E-23833F14FAD5}" srcOrd="0" destOrd="0" presId="urn:microsoft.com/office/officeart/2005/8/layout/default"/>
    <dgm:cxn modelId="{8DD436E0-F7B9-4304-A570-0F86683D8527}" type="presOf" srcId="{5B0CF59E-A695-495A-ADE6-5DFA971568E1}" destId="{AE2098F4-5967-4C79-BD07-77B9E7C655F6}" srcOrd="0" destOrd="0" presId="urn:microsoft.com/office/officeart/2005/8/layout/default"/>
    <dgm:cxn modelId="{D1AE5EB4-CA4C-47DF-8012-FF84FDB5F573}" type="presParOf" srcId="{63B4698D-53DE-4661-BA45-4C2428845C25}" destId="{7CF70FE6-F167-436C-9A56-52365ECFAA07}" srcOrd="0" destOrd="0" presId="urn:microsoft.com/office/officeart/2005/8/layout/default"/>
    <dgm:cxn modelId="{58227D7A-9825-492A-A373-0C74550E3931}" type="presParOf" srcId="{63B4698D-53DE-4661-BA45-4C2428845C25}" destId="{B40C87F5-B023-4617-935D-7108293FFB9A}" srcOrd="1" destOrd="0" presId="urn:microsoft.com/office/officeart/2005/8/layout/default"/>
    <dgm:cxn modelId="{958F020E-1D40-444A-8595-30644CAA4790}" type="presParOf" srcId="{63B4698D-53DE-4661-BA45-4C2428845C25}" destId="{AE2098F4-5967-4C79-BD07-77B9E7C655F6}" srcOrd="2" destOrd="0" presId="urn:microsoft.com/office/officeart/2005/8/layout/default"/>
    <dgm:cxn modelId="{94D9C574-ECE5-4702-B773-A7BEA5864C34}" type="presParOf" srcId="{63B4698D-53DE-4661-BA45-4C2428845C25}" destId="{89095993-325A-4D00-9109-AA16A11C6716}" srcOrd="3" destOrd="0" presId="urn:microsoft.com/office/officeart/2005/8/layout/default"/>
    <dgm:cxn modelId="{E28AF478-C68B-4E61-B25B-833EC752545C}" type="presParOf" srcId="{63B4698D-53DE-4661-BA45-4C2428845C25}" destId="{8BAF8FDD-C01E-4B25-AD8B-CB0455C27BA3}" srcOrd="4" destOrd="0" presId="urn:microsoft.com/office/officeart/2005/8/layout/default"/>
    <dgm:cxn modelId="{D46DC19A-C11D-47BA-ABB0-D32131D3E37D}" type="presParOf" srcId="{63B4698D-53DE-4661-BA45-4C2428845C25}" destId="{5E754D31-DC4A-4D25-B7C7-CF37A6264675}" srcOrd="5" destOrd="0" presId="urn:microsoft.com/office/officeart/2005/8/layout/default"/>
    <dgm:cxn modelId="{A0A56BA4-E46E-44D7-9677-D293FD211C53}" type="presParOf" srcId="{63B4698D-53DE-4661-BA45-4C2428845C25}" destId="{83785A71-A096-4084-B71E-23833F14FAD5}" srcOrd="6" destOrd="0" presId="urn:microsoft.com/office/officeart/2005/8/layout/default"/>
    <dgm:cxn modelId="{40522CB0-54B8-4C96-8596-DD40C9EA8DC7}" type="presParOf" srcId="{63B4698D-53DE-4661-BA45-4C2428845C25}" destId="{D62E60BB-561E-426E-B37B-33DB4D962863}" srcOrd="7" destOrd="0" presId="urn:microsoft.com/office/officeart/2005/8/layout/default"/>
    <dgm:cxn modelId="{1627AD02-895A-4601-8EB3-6E131F305749}" type="presParOf" srcId="{63B4698D-53DE-4661-BA45-4C2428845C25}" destId="{85F97E72-2BE1-459B-83BA-029B86E0DFE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858849-37E8-42B3-8A59-2C61F2433EC6}" type="doc">
      <dgm:prSet loTypeId="urn:microsoft.com/office/officeart/2005/8/layout/vProcess5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A803C8D-36D0-473C-8D4B-2F96603328DB}">
      <dgm:prSet phldr="0"/>
      <dgm:spPr/>
      <dgm:t>
        <a:bodyPr/>
        <a:lstStyle/>
        <a:p>
          <a:pPr rtl="0"/>
          <a:r>
            <a:rPr lang="en-GB" dirty="0">
              <a:latin typeface="Neue Haas Grotesk Text Pro"/>
            </a:rPr>
            <a:t>Validating characteristics of Australian Managers and Supervisors based on leadership styles.</a:t>
          </a:r>
          <a:endParaRPr lang="en-US" dirty="0">
            <a:latin typeface="Neue Haas Grotesk Text Pro"/>
          </a:endParaRPr>
        </a:p>
      </dgm:t>
    </dgm:pt>
    <dgm:pt modelId="{9AC70EF3-7AD4-4F37-A10D-DC497853FF44}" type="parTrans" cxnId="{F1817D24-4424-4552-ADC4-80FF59E1985A}">
      <dgm:prSet/>
      <dgm:spPr/>
      <dgm:t>
        <a:bodyPr/>
        <a:lstStyle/>
        <a:p>
          <a:endParaRPr lang="en-US"/>
        </a:p>
      </dgm:t>
    </dgm:pt>
    <dgm:pt modelId="{822D55CE-F6BC-4D11-9058-592B40122B10}" type="sibTrans" cxnId="{F1817D24-4424-4552-ADC4-80FF59E1985A}">
      <dgm:prSet/>
      <dgm:spPr/>
      <dgm:t>
        <a:bodyPr/>
        <a:lstStyle/>
        <a:p>
          <a:endParaRPr lang="en-US"/>
        </a:p>
      </dgm:t>
    </dgm:pt>
    <dgm:pt modelId="{5BDCE8EC-E7D7-49F8-8B5D-D03D27B221C7}">
      <dgm:prSet phldr="0"/>
      <dgm:spPr/>
      <dgm:t>
        <a:bodyPr/>
        <a:lstStyle/>
        <a:p>
          <a:pPr rtl="0"/>
          <a:r>
            <a:rPr lang="en-GB" dirty="0">
              <a:latin typeface="Neue Haas Grotesk Text Pro"/>
            </a:rPr>
            <a:t> Significant </a:t>
          </a:r>
          <a:r>
            <a:rPr lang="en-GB" dirty="0"/>
            <a:t> </a:t>
          </a:r>
          <a:r>
            <a:rPr lang="en-GB" dirty="0">
              <a:latin typeface="Neue Haas Grotesk Text Pro"/>
            </a:rPr>
            <a:t>leadership styles for</a:t>
          </a:r>
          <a:r>
            <a:rPr lang="en-GB" dirty="0"/>
            <a:t> innovation in the public sector in Australia</a:t>
          </a:r>
          <a:endParaRPr lang="en-US" dirty="0">
            <a:latin typeface="Neue Haas Grotesk Text Pro"/>
          </a:endParaRPr>
        </a:p>
      </dgm:t>
    </dgm:pt>
    <dgm:pt modelId="{9296BB16-199A-4508-992B-90784EFC7508}" type="parTrans" cxnId="{FCFE8F25-2AEF-4A28-A9F1-8907C6EBD063}">
      <dgm:prSet/>
      <dgm:spPr/>
      <dgm:t>
        <a:bodyPr/>
        <a:lstStyle/>
        <a:p>
          <a:endParaRPr lang="en-IN"/>
        </a:p>
      </dgm:t>
    </dgm:pt>
    <dgm:pt modelId="{5D58A295-3F16-4299-9AF3-1F96F78C6ED9}" type="sibTrans" cxnId="{FCFE8F25-2AEF-4A28-A9F1-8907C6EBD063}">
      <dgm:prSet/>
      <dgm:spPr/>
      <dgm:t>
        <a:bodyPr/>
        <a:lstStyle/>
        <a:p>
          <a:endParaRPr lang="en-US"/>
        </a:p>
      </dgm:t>
    </dgm:pt>
    <dgm:pt modelId="{B612901C-449E-40CA-9AA3-8AA7E9C20331}">
      <dgm:prSet phldr="0"/>
      <dgm:spPr/>
      <dgm:t>
        <a:bodyPr/>
        <a:lstStyle/>
        <a:p>
          <a:pPr rtl="0"/>
          <a:r>
            <a:rPr lang="en-GB" dirty="0">
              <a:latin typeface="Neue Haas Grotesk Text Pro"/>
            </a:rPr>
            <a:t>Perceptions about well being in 2014 vs 2015.</a:t>
          </a:r>
          <a:endParaRPr lang="en-GB" dirty="0"/>
        </a:p>
      </dgm:t>
    </dgm:pt>
    <dgm:pt modelId="{8638C896-E293-4D4E-BF66-5FB12AC93D77}" type="parTrans" cxnId="{E6B1D467-F534-4C82-96A3-701F98964E3A}">
      <dgm:prSet/>
      <dgm:spPr/>
      <dgm:t>
        <a:bodyPr/>
        <a:lstStyle/>
        <a:p>
          <a:endParaRPr lang="en-IN"/>
        </a:p>
      </dgm:t>
    </dgm:pt>
    <dgm:pt modelId="{4FC427DE-76BC-4157-BE78-6878CECE96CE}" type="sibTrans" cxnId="{E6B1D467-F534-4C82-96A3-701F98964E3A}">
      <dgm:prSet/>
      <dgm:spPr/>
      <dgm:t>
        <a:bodyPr/>
        <a:lstStyle/>
        <a:p>
          <a:endParaRPr lang="en-US"/>
        </a:p>
      </dgm:t>
    </dgm:pt>
    <dgm:pt modelId="{D823364C-6C8D-4CB5-9C38-359C8567EF64}">
      <dgm:prSet phldr="0"/>
      <dgm:spPr/>
      <dgm:t>
        <a:bodyPr/>
        <a:lstStyle/>
        <a:p>
          <a:pPr rtl="0"/>
          <a:r>
            <a:rPr lang="en-GB" dirty="0">
              <a:latin typeface="Neue Haas Grotesk Text Pro"/>
            </a:rPr>
            <a:t>Employee impressions</a:t>
          </a:r>
          <a:r>
            <a:rPr lang="en-GB" dirty="0"/>
            <a:t> about immediate </a:t>
          </a:r>
          <a:r>
            <a:rPr lang="en-GB" dirty="0">
              <a:latin typeface="Neue Haas Grotesk Text Pro"/>
            </a:rPr>
            <a:t>work group</a:t>
          </a:r>
          <a:r>
            <a:rPr lang="en-GB" dirty="0"/>
            <a:t> and</a:t>
          </a:r>
          <a:r>
            <a:rPr lang="en-GB" dirty="0">
              <a:latin typeface="Neue Haas Grotesk Text Pro"/>
            </a:rPr>
            <a:t> </a:t>
          </a:r>
          <a:r>
            <a:rPr lang="en-GB" dirty="0"/>
            <a:t> supervisors</a:t>
          </a:r>
          <a:r>
            <a:rPr lang="en-GB" dirty="0">
              <a:latin typeface="Neue Haas Grotesk Text Pro"/>
            </a:rPr>
            <a:t> : male/female</a:t>
          </a:r>
        </a:p>
      </dgm:t>
    </dgm:pt>
    <dgm:pt modelId="{B83206E7-1763-414F-A77C-446218A1148A}" type="parTrans" cxnId="{2240474A-8AEB-4685-907C-860D7614F108}">
      <dgm:prSet/>
      <dgm:spPr/>
      <dgm:t>
        <a:bodyPr/>
        <a:lstStyle/>
        <a:p>
          <a:endParaRPr lang="en-IN"/>
        </a:p>
      </dgm:t>
    </dgm:pt>
    <dgm:pt modelId="{9CD6662C-3DAE-47D7-B85C-17C01ACECB03}" type="sibTrans" cxnId="{2240474A-8AEB-4685-907C-860D7614F108}">
      <dgm:prSet/>
      <dgm:spPr/>
      <dgm:t>
        <a:bodyPr/>
        <a:lstStyle/>
        <a:p>
          <a:endParaRPr lang="en-US"/>
        </a:p>
      </dgm:t>
    </dgm:pt>
    <dgm:pt modelId="{B6FE8415-40A9-4572-BF74-3B2001114F33}">
      <dgm:prSet phldr="0"/>
      <dgm:spPr/>
      <dgm:t>
        <a:bodyPr/>
        <a:lstStyle/>
        <a:p>
          <a:pPr rtl="0"/>
          <a:r>
            <a:rPr lang="en-GB" dirty="0"/>
            <a:t>Productivity and ways of working in 2014 vs 2015</a:t>
          </a:r>
        </a:p>
      </dgm:t>
    </dgm:pt>
    <dgm:pt modelId="{2246035B-39D3-4401-AD92-DDFED4D03AE5}" type="parTrans" cxnId="{90965D23-77BE-4E21-ACB3-59CF41BD1BF2}">
      <dgm:prSet/>
      <dgm:spPr/>
      <dgm:t>
        <a:bodyPr/>
        <a:lstStyle/>
        <a:p>
          <a:endParaRPr lang="en-IN"/>
        </a:p>
      </dgm:t>
    </dgm:pt>
    <dgm:pt modelId="{4DEF9523-166A-46A2-9AB5-EAF3DB2A5EED}" type="sibTrans" cxnId="{90965D23-77BE-4E21-ACB3-59CF41BD1BF2}">
      <dgm:prSet/>
      <dgm:spPr/>
      <dgm:t>
        <a:bodyPr/>
        <a:lstStyle/>
        <a:p>
          <a:endParaRPr lang="en-IN"/>
        </a:p>
      </dgm:t>
    </dgm:pt>
    <dgm:pt modelId="{7AD9A757-3625-41B9-91A7-477E4AA6C6A5}" type="pres">
      <dgm:prSet presAssocID="{8C858849-37E8-42B3-8A59-2C61F2433EC6}" presName="outerComposite" presStyleCnt="0">
        <dgm:presLayoutVars>
          <dgm:chMax val="5"/>
          <dgm:dir/>
          <dgm:resizeHandles val="exact"/>
        </dgm:presLayoutVars>
      </dgm:prSet>
      <dgm:spPr/>
    </dgm:pt>
    <dgm:pt modelId="{DA5E3C4D-94BD-4254-B69F-C565F45A10FD}" type="pres">
      <dgm:prSet presAssocID="{8C858849-37E8-42B3-8A59-2C61F2433EC6}" presName="dummyMaxCanvas" presStyleCnt="0">
        <dgm:presLayoutVars/>
      </dgm:prSet>
      <dgm:spPr/>
    </dgm:pt>
    <dgm:pt modelId="{A0EDBB23-17D0-4B13-9FEC-393E2A658B74}" type="pres">
      <dgm:prSet presAssocID="{8C858849-37E8-42B3-8A59-2C61F2433EC6}" presName="FiveNodes_1" presStyleLbl="node1" presStyleIdx="0" presStyleCnt="5">
        <dgm:presLayoutVars>
          <dgm:bulletEnabled val="1"/>
        </dgm:presLayoutVars>
      </dgm:prSet>
      <dgm:spPr/>
    </dgm:pt>
    <dgm:pt modelId="{77BB1AC0-DC04-49B4-9380-705233B12CEA}" type="pres">
      <dgm:prSet presAssocID="{8C858849-37E8-42B3-8A59-2C61F2433EC6}" presName="FiveNodes_2" presStyleLbl="node1" presStyleIdx="1" presStyleCnt="5">
        <dgm:presLayoutVars>
          <dgm:bulletEnabled val="1"/>
        </dgm:presLayoutVars>
      </dgm:prSet>
      <dgm:spPr/>
    </dgm:pt>
    <dgm:pt modelId="{B0F1AD8E-EEAC-411A-BC78-EED2A80BA864}" type="pres">
      <dgm:prSet presAssocID="{8C858849-37E8-42B3-8A59-2C61F2433EC6}" presName="FiveNodes_3" presStyleLbl="node1" presStyleIdx="2" presStyleCnt="5">
        <dgm:presLayoutVars>
          <dgm:bulletEnabled val="1"/>
        </dgm:presLayoutVars>
      </dgm:prSet>
      <dgm:spPr/>
    </dgm:pt>
    <dgm:pt modelId="{88A4C751-0580-468C-A406-077133258480}" type="pres">
      <dgm:prSet presAssocID="{8C858849-37E8-42B3-8A59-2C61F2433EC6}" presName="FiveNodes_4" presStyleLbl="node1" presStyleIdx="3" presStyleCnt="5">
        <dgm:presLayoutVars>
          <dgm:bulletEnabled val="1"/>
        </dgm:presLayoutVars>
      </dgm:prSet>
      <dgm:spPr/>
    </dgm:pt>
    <dgm:pt modelId="{117D758B-04BE-4C84-ABEC-C890F1D6B0E8}" type="pres">
      <dgm:prSet presAssocID="{8C858849-37E8-42B3-8A59-2C61F2433EC6}" presName="FiveNodes_5" presStyleLbl="node1" presStyleIdx="4" presStyleCnt="5">
        <dgm:presLayoutVars>
          <dgm:bulletEnabled val="1"/>
        </dgm:presLayoutVars>
      </dgm:prSet>
      <dgm:spPr/>
    </dgm:pt>
    <dgm:pt modelId="{43DD891D-093B-4122-98C0-9822281951BF}" type="pres">
      <dgm:prSet presAssocID="{8C858849-37E8-42B3-8A59-2C61F2433EC6}" presName="FiveConn_1-2" presStyleLbl="fgAccFollowNode1" presStyleIdx="0" presStyleCnt="4">
        <dgm:presLayoutVars>
          <dgm:bulletEnabled val="1"/>
        </dgm:presLayoutVars>
      </dgm:prSet>
      <dgm:spPr/>
    </dgm:pt>
    <dgm:pt modelId="{DF9DAC44-01D4-4B71-AE9B-8EDF2071B898}" type="pres">
      <dgm:prSet presAssocID="{8C858849-37E8-42B3-8A59-2C61F2433EC6}" presName="FiveConn_2-3" presStyleLbl="fgAccFollowNode1" presStyleIdx="1" presStyleCnt="4">
        <dgm:presLayoutVars>
          <dgm:bulletEnabled val="1"/>
        </dgm:presLayoutVars>
      </dgm:prSet>
      <dgm:spPr/>
    </dgm:pt>
    <dgm:pt modelId="{3CEDCE0C-CE59-4920-8A15-A46422C471F8}" type="pres">
      <dgm:prSet presAssocID="{8C858849-37E8-42B3-8A59-2C61F2433EC6}" presName="FiveConn_3-4" presStyleLbl="fgAccFollowNode1" presStyleIdx="2" presStyleCnt="4">
        <dgm:presLayoutVars>
          <dgm:bulletEnabled val="1"/>
        </dgm:presLayoutVars>
      </dgm:prSet>
      <dgm:spPr/>
    </dgm:pt>
    <dgm:pt modelId="{C263B1E6-E731-40A3-9D6C-D5776B1B6537}" type="pres">
      <dgm:prSet presAssocID="{8C858849-37E8-42B3-8A59-2C61F2433EC6}" presName="FiveConn_4-5" presStyleLbl="fgAccFollowNode1" presStyleIdx="3" presStyleCnt="4">
        <dgm:presLayoutVars>
          <dgm:bulletEnabled val="1"/>
        </dgm:presLayoutVars>
      </dgm:prSet>
      <dgm:spPr/>
    </dgm:pt>
    <dgm:pt modelId="{8642EFDD-1204-43CD-9590-FA2D4CBB40D6}" type="pres">
      <dgm:prSet presAssocID="{8C858849-37E8-42B3-8A59-2C61F2433EC6}" presName="FiveNodes_1_text" presStyleLbl="node1" presStyleIdx="4" presStyleCnt="5">
        <dgm:presLayoutVars>
          <dgm:bulletEnabled val="1"/>
        </dgm:presLayoutVars>
      </dgm:prSet>
      <dgm:spPr/>
    </dgm:pt>
    <dgm:pt modelId="{F4D8FB46-4C1E-4BDD-9963-435A347BFCE7}" type="pres">
      <dgm:prSet presAssocID="{8C858849-37E8-42B3-8A59-2C61F2433EC6}" presName="FiveNodes_2_text" presStyleLbl="node1" presStyleIdx="4" presStyleCnt="5">
        <dgm:presLayoutVars>
          <dgm:bulletEnabled val="1"/>
        </dgm:presLayoutVars>
      </dgm:prSet>
      <dgm:spPr/>
    </dgm:pt>
    <dgm:pt modelId="{BA34F214-61DC-402A-A2BC-7561AB7B38F8}" type="pres">
      <dgm:prSet presAssocID="{8C858849-37E8-42B3-8A59-2C61F2433EC6}" presName="FiveNodes_3_text" presStyleLbl="node1" presStyleIdx="4" presStyleCnt="5">
        <dgm:presLayoutVars>
          <dgm:bulletEnabled val="1"/>
        </dgm:presLayoutVars>
      </dgm:prSet>
      <dgm:spPr/>
    </dgm:pt>
    <dgm:pt modelId="{92AE00A5-9494-4939-899C-75EF6D8E0DA1}" type="pres">
      <dgm:prSet presAssocID="{8C858849-37E8-42B3-8A59-2C61F2433EC6}" presName="FiveNodes_4_text" presStyleLbl="node1" presStyleIdx="4" presStyleCnt="5">
        <dgm:presLayoutVars>
          <dgm:bulletEnabled val="1"/>
        </dgm:presLayoutVars>
      </dgm:prSet>
      <dgm:spPr/>
    </dgm:pt>
    <dgm:pt modelId="{272616B2-85C0-45F6-98DA-57A68AE0B949}" type="pres">
      <dgm:prSet presAssocID="{8C858849-37E8-42B3-8A59-2C61F2433EC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81B0407-3C08-4E86-A729-2E109FCFA637}" type="presOf" srcId="{4FC427DE-76BC-4157-BE78-6878CECE96CE}" destId="{C263B1E6-E731-40A3-9D6C-D5776B1B6537}" srcOrd="0" destOrd="0" presId="urn:microsoft.com/office/officeart/2005/8/layout/vProcess5"/>
    <dgm:cxn modelId="{316CC010-6EA7-41CC-BD71-0FDBF9D6B538}" type="presOf" srcId="{5D58A295-3F16-4299-9AF3-1F96F78C6ED9}" destId="{43DD891D-093B-4122-98C0-9822281951BF}" srcOrd="0" destOrd="0" presId="urn:microsoft.com/office/officeart/2005/8/layout/vProcess5"/>
    <dgm:cxn modelId="{87F11911-E58E-4F3F-80E6-9F470215A4BA}" type="presOf" srcId="{9CD6662C-3DAE-47D7-B85C-17C01ACECB03}" destId="{3CEDCE0C-CE59-4920-8A15-A46422C471F8}" srcOrd="0" destOrd="0" presId="urn:microsoft.com/office/officeart/2005/8/layout/vProcess5"/>
    <dgm:cxn modelId="{0FBCF314-3B57-444E-BA30-5ACD8ED220C0}" type="presOf" srcId="{822D55CE-F6BC-4D11-9058-592B40122B10}" destId="{DF9DAC44-01D4-4B71-AE9B-8EDF2071B898}" srcOrd="0" destOrd="0" presId="urn:microsoft.com/office/officeart/2005/8/layout/vProcess5"/>
    <dgm:cxn modelId="{C6CB281B-324E-4A94-9193-F4A85F37F208}" type="presOf" srcId="{5BDCE8EC-E7D7-49F8-8B5D-D03D27B221C7}" destId="{A0EDBB23-17D0-4B13-9FEC-393E2A658B74}" srcOrd="0" destOrd="0" presId="urn:microsoft.com/office/officeart/2005/8/layout/vProcess5"/>
    <dgm:cxn modelId="{90965D23-77BE-4E21-ACB3-59CF41BD1BF2}" srcId="{8C858849-37E8-42B3-8A59-2C61F2433EC6}" destId="{B6FE8415-40A9-4572-BF74-3B2001114F33}" srcOrd="4" destOrd="0" parTransId="{2246035B-39D3-4401-AD92-DDFED4D03AE5}" sibTransId="{4DEF9523-166A-46A2-9AB5-EAF3DB2A5EED}"/>
    <dgm:cxn modelId="{F1817D24-4424-4552-ADC4-80FF59E1985A}" srcId="{8C858849-37E8-42B3-8A59-2C61F2433EC6}" destId="{7A803C8D-36D0-473C-8D4B-2F96603328DB}" srcOrd="1" destOrd="0" parTransId="{9AC70EF3-7AD4-4F37-A10D-DC497853FF44}" sibTransId="{822D55CE-F6BC-4D11-9058-592B40122B10}"/>
    <dgm:cxn modelId="{FCFE8F25-2AEF-4A28-A9F1-8907C6EBD063}" srcId="{8C858849-37E8-42B3-8A59-2C61F2433EC6}" destId="{5BDCE8EC-E7D7-49F8-8B5D-D03D27B221C7}" srcOrd="0" destOrd="0" parTransId="{9296BB16-199A-4508-992B-90784EFC7508}" sibTransId="{5D58A295-3F16-4299-9AF3-1F96F78C6ED9}"/>
    <dgm:cxn modelId="{7C093130-0CB5-44C0-B337-703397AD37F3}" type="presOf" srcId="{B612901C-449E-40CA-9AA3-8AA7E9C20331}" destId="{92AE00A5-9494-4939-899C-75EF6D8E0DA1}" srcOrd="1" destOrd="0" presId="urn:microsoft.com/office/officeart/2005/8/layout/vProcess5"/>
    <dgm:cxn modelId="{BAE1303A-0EDB-4043-9347-CED14E3F62A3}" type="presOf" srcId="{5BDCE8EC-E7D7-49F8-8B5D-D03D27B221C7}" destId="{8642EFDD-1204-43CD-9590-FA2D4CBB40D6}" srcOrd="1" destOrd="0" presId="urn:microsoft.com/office/officeart/2005/8/layout/vProcess5"/>
    <dgm:cxn modelId="{D337BC46-6A72-477A-BCFE-CDABECEFE89E}" type="presOf" srcId="{8C858849-37E8-42B3-8A59-2C61F2433EC6}" destId="{7AD9A757-3625-41B9-91A7-477E4AA6C6A5}" srcOrd="0" destOrd="0" presId="urn:microsoft.com/office/officeart/2005/8/layout/vProcess5"/>
    <dgm:cxn modelId="{E6B1D467-F534-4C82-96A3-701F98964E3A}" srcId="{8C858849-37E8-42B3-8A59-2C61F2433EC6}" destId="{B612901C-449E-40CA-9AA3-8AA7E9C20331}" srcOrd="3" destOrd="0" parTransId="{8638C896-E293-4D4E-BF66-5FB12AC93D77}" sibTransId="{4FC427DE-76BC-4157-BE78-6878CECE96CE}"/>
    <dgm:cxn modelId="{2240474A-8AEB-4685-907C-860D7614F108}" srcId="{8C858849-37E8-42B3-8A59-2C61F2433EC6}" destId="{D823364C-6C8D-4CB5-9C38-359C8567EF64}" srcOrd="2" destOrd="0" parTransId="{B83206E7-1763-414F-A77C-446218A1148A}" sibTransId="{9CD6662C-3DAE-47D7-B85C-17C01ACECB03}"/>
    <dgm:cxn modelId="{C3EF194F-B1F2-4869-B71C-0D587E63DB71}" type="presOf" srcId="{B612901C-449E-40CA-9AA3-8AA7E9C20331}" destId="{88A4C751-0580-468C-A406-077133258480}" srcOrd="0" destOrd="0" presId="urn:microsoft.com/office/officeart/2005/8/layout/vProcess5"/>
    <dgm:cxn modelId="{AFB53880-EA22-4DFC-8270-F75B1A63E2B0}" type="presOf" srcId="{D823364C-6C8D-4CB5-9C38-359C8567EF64}" destId="{B0F1AD8E-EEAC-411A-BC78-EED2A80BA864}" srcOrd="0" destOrd="0" presId="urn:microsoft.com/office/officeart/2005/8/layout/vProcess5"/>
    <dgm:cxn modelId="{F224518A-F07B-47B0-AA79-6ABDC911A145}" type="presOf" srcId="{D823364C-6C8D-4CB5-9C38-359C8567EF64}" destId="{BA34F214-61DC-402A-A2BC-7561AB7B38F8}" srcOrd="1" destOrd="0" presId="urn:microsoft.com/office/officeart/2005/8/layout/vProcess5"/>
    <dgm:cxn modelId="{E0DC3DB0-274F-433F-83A4-D31127B94212}" type="presOf" srcId="{B6FE8415-40A9-4572-BF74-3B2001114F33}" destId="{272616B2-85C0-45F6-98DA-57A68AE0B949}" srcOrd="1" destOrd="0" presId="urn:microsoft.com/office/officeart/2005/8/layout/vProcess5"/>
    <dgm:cxn modelId="{C983A4D2-6E4A-4BDE-A33D-AB0F807FC1C8}" type="presOf" srcId="{B6FE8415-40A9-4572-BF74-3B2001114F33}" destId="{117D758B-04BE-4C84-ABEC-C890F1D6B0E8}" srcOrd="0" destOrd="0" presId="urn:microsoft.com/office/officeart/2005/8/layout/vProcess5"/>
    <dgm:cxn modelId="{A87815ED-C507-4AC9-9295-1EAE02EDE6B9}" type="presOf" srcId="{7A803C8D-36D0-473C-8D4B-2F96603328DB}" destId="{77BB1AC0-DC04-49B4-9380-705233B12CEA}" srcOrd="0" destOrd="0" presId="urn:microsoft.com/office/officeart/2005/8/layout/vProcess5"/>
    <dgm:cxn modelId="{5342C8FA-FE75-4372-959B-5C245A655F65}" type="presOf" srcId="{7A803C8D-36D0-473C-8D4B-2F96603328DB}" destId="{F4D8FB46-4C1E-4BDD-9963-435A347BFCE7}" srcOrd="1" destOrd="0" presId="urn:microsoft.com/office/officeart/2005/8/layout/vProcess5"/>
    <dgm:cxn modelId="{C6E9F14E-23E0-47B2-8357-34BB9D2BEBEF}" type="presParOf" srcId="{7AD9A757-3625-41B9-91A7-477E4AA6C6A5}" destId="{DA5E3C4D-94BD-4254-B69F-C565F45A10FD}" srcOrd="0" destOrd="0" presId="urn:microsoft.com/office/officeart/2005/8/layout/vProcess5"/>
    <dgm:cxn modelId="{7779A7EA-ECBC-4054-8274-2909E58065B2}" type="presParOf" srcId="{7AD9A757-3625-41B9-91A7-477E4AA6C6A5}" destId="{A0EDBB23-17D0-4B13-9FEC-393E2A658B74}" srcOrd="1" destOrd="0" presId="urn:microsoft.com/office/officeart/2005/8/layout/vProcess5"/>
    <dgm:cxn modelId="{EBA0B956-8C6D-4FCB-A34F-8BC7CDAF30EA}" type="presParOf" srcId="{7AD9A757-3625-41B9-91A7-477E4AA6C6A5}" destId="{77BB1AC0-DC04-49B4-9380-705233B12CEA}" srcOrd="2" destOrd="0" presId="urn:microsoft.com/office/officeart/2005/8/layout/vProcess5"/>
    <dgm:cxn modelId="{0BD870BC-AB0C-4803-A73C-3CD1E988A928}" type="presParOf" srcId="{7AD9A757-3625-41B9-91A7-477E4AA6C6A5}" destId="{B0F1AD8E-EEAC-411A-BC78-EED2A80BA864}" srcOrd="3" destOrd="0" presId="urn:microsoft.com/office/officeart/2005/8/layout/vProcess5"/>
    <dgm:cxn modelId="{67231CD7-8DC8-49BC-A72B-DDF25DBA1C57}" type="presParOf" srcId="{7AD9A757-3625-41B9-91A7-477E4AA6C6A5}" destId="{88A4C751-0580-468C-A406-077133258480}" srcOrd="4" destOrd="0" presId="urn:microsoft.com/office/officeart/2005/8/layout/vProcess5"/>
    <dgm:cxn modelId="{6F06D05A-1DB1-4794-A467-DAF74D5DABB5}" type="presParOf" srcId="{7AD9A757-3625-41B9-91A7-477E4AA6C6A5}" destId="{117D758B-04BE-4C84-ABEC-C890F1D6B0E8}" srcOrd="5" destOrd="0" presId="urn:microsoft.com/office/officeart/2005/8/layout/vProcess5"/>
    <dgm:cxn modelId="{1D719A39-EBB2-4846-A369-77AAA91BCC7D}" type="presParOf" srcId="{7AD9A757-3625-41B9-91A7-477E4AA6C6A5}" destId="{43DD891D-093B-4122-98C0-9822281951BF}" srcOrd="6" destOrd="0" presId="urn:microsoft.com/office/officeart/2005/8/layout/vProcess5"/>
    <dgm:cxn modelId="{24B9FC79-F379-45B6-85B1-B53E1B57C654}" type="presParOf" srcId="{7AD9A757-3625-41B9-91A7-477E4AA6C6A5}" destId="{DF9DAC44-01D4-4B71-AE9B-8EDF2071B898}" srcOrd="7" destOrd="0" presId="urn:microsoft.com/office/officeart/2005/8/layout/vProcess5"/>
    <dgm:cxn modelId="{1851B56A-8C5C-49DB-86F7-AD51FA9B0E75}" type="presParOf" srcId="{7AD9A757-3625-41B9-91A7-477E4AA6C6A5}" destId="{3CEDCE0C-CE59-4920-8A15-A46422C471F8}" srcOrd="8" destOrd="0" presId="urn:microsoft.com/office/officeart/2005/8/layout/vProcess5"/>
    <dgm:cxn modelId="{473235B4-E133-4CD3-A095-125DCBF95995}" type="presParOf" srcId="{7AD9A757-3625-41B9-91A7-477E4AA6C6A5}" destId="{C263B1E6-E731-40A3-9D6C-D5776B1B6537}" srcOrd="9" destOrd="0" presId="urn:microsoft.com/office/officeart/2005/8/layout/vProcess5"/>
    <dgm:cxn modelId="{ECFFF8CC-2E1C-40A8-9063-78D88C6486F3}" type="presParOf" srcId="{7AD9A757-3625-41B9-91A7-477E4AA6C6A5}" destId="{8642EFDD-1204-43CD-9590-FA2D4CBB40D6}" srcOrd="10" destOrd="0" presId="urn:microsoft.com/office/officeart/2005/8/layout/vProcess5"/>
    <dgm:cxn modelId="{D9139461-91C1-490B-97F9-9A4DDB05043D}" type="presParOf" srcId="{7AD9A757-3625-41B9-91A7-477E4AA6C6A5}" destId="{F4D8FB46-4C1E-4BDD-9963-435A347BFCE7}" srcOrd="11" destOrd="0" presId="urn:microsoft.com/office/officeart/2005/8/layout/vProcess5"/>
    <dgm:cxn modelId="{4579E9D9-F4F7-4D5B-90C4-9D3293AD2EC9}" type="presParOf" srcId="{7AD9A757-3625-41B9-91A7-477E4AA6C6A5}" destId="{BA34F214-61DC-402A-A2BC-7561AB7B38F8}" srcOrd="12" destOrd="0" presId="urn:microsoft.com/office/officeart/2005/8/layout/vProcess5"/>
    <dgm:cxn modelId="{AB7A7623-2CB5-46BF-9613-5097E3C832F0}" type="presParOf" srcId="{7AD9A757-3625-41B9-91A7-477E4AA6C6A5}" destId="{92AE00A5-9494-4939-899C-75EF6D8E0DA1}" srcOrd="13" destOrd="0" presId="urn:microsoft.com/office/officeart/2005/8/layout/vProcess5"/>
    <dgm:cxn modelId="{095EA507-CA6C-41DB-A56E-BF69EFBCA906}" type="presParOf" srcId="{7AD9A757-3625-41B9-91A7-477E4AA6C6A5}" destId="{272616B2-85C0-45F6-98DA-57A68AE0B94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C4C578-D2CB-4D60-8F0D-9CB0840CBF0F}" type="doc">
      <dgm:prSet loTypeId="urn:microsoft.com/office/officeart/2018/layout/CircleProcess" loCatId="simpleprocesssa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3B3030-FBF2-4584-92E2-876A12138DBF}">
      <dgm:prSet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Response Rate – 66%</a:t>
          </a:r>
          <a:endParaRPr lang="en-US" dirty="0">
            <a:solidFill>
              <a:schemeClr val="bg1"/>
            </a:solidFill>
          </a:endParaRPr>
        </a:p>
      </dgm:t>
    </dgm:pt>
    <dgm:pt modelId="{EBEE7E32-9899-4411-9B89-77440FE80F63}" type="parTrans" cxnId="{6B18B791-0E83-4132-8F05-93BAF246146F}">
      <dgm:prSet/>
      <dgm:spPr/>
      <dgm:t>
        <a:bodyPr/>
        <a:lstStyle/>
        <a:p>
          <a:endParaRPr lang="en-US"/>
        </a:p>
      </dgm:t>
    </dgm:pt>
    <dgm:pt modelId="{FFEA012B-A142-4CC1-81EA-D17985FA6AAC}" type="sibTrans" cxnId="{6B18B791-0E83-4132-8F05-93BAF246146F}">
      <dgm:prSet/>
      <dgm:spPr/>
      <dgm:t>
        <a:bodyPr/>
        <a:lstStyle/>
        <a:p>
          <a:endParaRPr lang="en-US"/>
        </a:p>
      </dgm:t>
    </dgm:pt>
    <dgm:pt modelId="{E6238B12-A891-4F41-8790-01BD34DBAC1D}">
      <dgm:prSet/>
      <dgm:spPr/>
      <dgm:t>
        <a:bodyPr/>
        <a:lstStyle/>
        <a:p>
          <a:r>
            <a:rPr lang="en-IN">
              <a:solidFill>
                <a:schemeClr val="bg1"/>
              </a:solidFill>
            </a:rPr>
            <a:t>91,000 respondents</a:t>
          </a:r>
          <a:endParaRPr lang="en-US" dirty="0">
            <a:solidFill>
              <a:schemeClr val="bg1"/>
            </a:solidFill>
          </a:endParaRPr>
        </a:p>
      </dgm:t>
    </dgm:pt>
    <dgm:pt modelId="{96CCCFEF-8E3D-42FC-8CCE-A349A9D66B1F}" type="parTrans" cxnId="{E79E1644-BCAE-4D0F-A50A-F10AEE74D21F}">
      <dgm:prSet/>
      <dgm:spPr/>
      <dgm:t>
        <a:bodyPr/>
        <a:lstStyle/>
        <a:p>
          <a:endParaRPr lang="en-US"/>
        </a:p>
      </dgm:t>
    </dgm:pt>
    <dgm:pt modelId="{C40CDB9B-2D77-4D52-BACB-3BF6A415C560}" type="sibTrans" cxnId="{E79E1644-BCAE-4D0F-A50A-F10AEE74D21F}">
      <dgm:prSet/>
      <dgm:spPr/>
      <dgm:t>
        <a:bodyPr/>
        <a:lstStyle/>
        <a:p>
          <a:endParaRPr lang="en-US"/>
        </a:p>
      </dgm:t>
    </dgm:pt>
    <dgm:pt modelId="{E10CF5D4-9D2B-4422-82A4-472EAB3ACEEB}">
      <dgm:prSet/>
      <dgm:spPr/>
      <dgm:t>
        <a:bodyPr/>
        <a:lstStyle/>
        <a:p>
          <a:r>
            <a:rPr lang="en-IN">
              <a:solidFill>
                <a:schemeClr val="bg1"/>
              </a:solidFill>
            </a:rPr>
            <a:t>Impressions – workplace, leadership, job satisfaction and overall development</a:t>
          </a:r>
          <a:endParaRPr lang="en-US" dirty="0">
            <a:solidFill>
              <a:schemeClr val="bg1"/>
            </a:solidFill>
          </a:endParaRPr>
        </a:p>
      </dgm:t>
    </dgm:pt>
    <dgm:pt modelId="{2BB32129-206E-4A16-86F6-FF5FDF7A29D8}" type="parTrans" cxnId="{902EEF43-E58E-4881-9765-575CBE2CB241}">
      <dgm:prSet/>
      <dgm:spPr/>
      <dgm:t>
        <a:bodyPr/>
        <a:lstStyle/>
        <a:p>
          <a:endParaRPr lang="en-US"/>
        </a:p>
      </dgm:t>
    </dgm:pt>
    <dgm:pt modelId="{FFC262EA-6E6D-4EA8-893A-AC2B293C48C2}" type="sibTrans" cxnId="{902EEF43-E58E-4881-9765-575CBE2CB241}">
      <dgm:prSet/>
      <dgm:spPr/>
      <dgm:t>
        <a:bodyPr/>
        <a:lstStyle/>
        <a:p>
          <a:endParaRPr lang="en-US"/>
        </a:p>
      </dgm:t>
    </dgm:pt>
    <dgm:pt modelId="{504659C7-C19B-47A4-AD1A-189F26F09058}">
      <dgm:prSet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Validating conclusions for entire population</a:t>
          </a:r>
          <a:endParaRPr lang="en-US" dirty="0">
            <a:solidFill>
              <a:schemeClr val="bg1"/>
            </a:solidFill>
          </a:endParaRPr>
        </a:p>
      </dgm:t>
    </dgm:pt>
    <dgm:pt modelId="{F52AEA7B-421C-4B2B-BC8C-CE97A185FF42}" type="parTrans" cxnId="{1981529F-6188-4864-BC4D-7D6C03D3ABB2}">
      <dgm:prSet/>
      <dgm:spPr/>
      <dgm:t>
        <a:bodyPr/>
        <a:lstStyle/>
        <a:p>
          <a:endParaRPr lang="en-US"/>
        </a:p>
      </dgm:t>
    </dgm:pt>
    <dgm:pt modelId="{C4A873FC-B8FF-4886-BD02-0F2939962A79}" type="sibTrans" cxnId="{1981529F-6188-4864-BC4D-7D6C03D3ABB2}">
      <dgm:prSet/>
      <dgm:spPr/>
      <dgm:t>
        <a:bodyPr/>
        <a:lstStyle/>
        <a:p>
          <a:endParaRPr lang="en-US"/>
        </a:p>
      </dgm:t>
    </dgm:pt>
    <dgm:pt modelId="{29975964-22D1-4173-94BE-4332AC91A480}" type="pres">
      <dgm:prSet presAssocID="{92C4C578-D2CB-4D60-8F0D-9CB0840CBF0F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735CE076-B6FE-4889-9C9E-B6F694C781FA}" type="pres">
      <dgm:prSet presAssocID="{504659C7-C19B-47A4-AD1A-189F26F09058}" presName="Accent4" presStyleCnt="0"/>
      <dgm:spPr/>
    </dgm:pt>
    <dgm:pt modelId="{B6D9C792-F340-41D5-AA2E-82E5C56C5F3F}" type="pres">
      <dgm:prSet presAssocID="{504659C7-C19B-47A4-AD1A-189F26F09058}" presName="Accent" presStyleLbl="node1" presStyleIdx="0" presStyleCnt="8"/>
      <dgm:spPr/>
    </dgm:pt>
    <dgm:pt modelId="{92741A64-861B-4EE1-B481-AA67D6680DD9}" type="pres">
      <dgm:prSet presAssocID="{504659C7-C19B-47A4-AD1A-189F26F09058}" presName="ParentBackground4" presStyleCnt="0"/>
      <dgm:spPr/>
    </dgm:pt>
    <dgm:pt modelId="{829C220C-139A-44B6-8EDA-8CE026EFE15A}" type="pres">
      <dgm:prSet presAssocID="{504659C7-C19B-47A4-AD1A-189F26F09058}" presName="ParentBackground" presStyleLbl="node1" presStyleIdx="1" presStyleCnt="8"/>
      <dgm:spPr/>
    </dgm:pt>
    <dgm:pt modelId="{9AE26D46-1B24-491E-9229-873F5E42B181}" type="pres">
      <dgm:prSet presAssocID="{504659C7-C19B-47A4-AD1A-189F26F09058}" presName="Parent4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23C458A0-275D-4175-B4A2-669C8C18230A}" type="pres">
      <dgm:prSet presAssocID="{E10CF5D4-9D2B-4422-82A4-472EAB3ACEEB}" presName="Accent3" presStyleCnt="0"/>
      <dgm:spPr/>
    </dgm:pt>
    <dgm:pt modelId="{E1ABE55B-A129-4BEA-AFBF-879AFA02005C}" type="pres">
      <dgm:prSet presAssocID="{E10CF5D4-9D2B-4422-82A4-472EAB3ACEEB}" presName="Accent" presStyleLbl="node1" presStyleIdx="2" presStyleCnt="8"/>
      <dgm:spPr/>
    </dgm:pt>
    <dgm:pt modelId="{D8FA1CDB-2CD4-4106-A875-B4A36D06C71C}" type="pres">
      <dgm:prSet presAssocID="{E10CF5D4-9D2B-4422-82A4-472EAB3ACEEB}" presName="ParentBackground3" presStyleCnt="0"/>
      <dgm:spPr/>
    </dgm:pt>
    <dgm:pt modelId="{5AE0C17F-7B9C-49AE-9F09-F49E572066CF}" type="pres">
      <dgm:prSet presAssocID="{E10CF5D4-9D2B-4422-82A4-472EAB3ACEEB}" presName="ParentBackground" presStyleLbl="node1" presStyleIdx="3" presStyleCnt="8"/>
      <dgm:spPr/>
    </dgm:pt>
    <dgm:pt modelId="{7E9568AD-707D-4218-8A0F-70ADBFD3AD22}" type="pres">
      <dgm:prSet presAssocID="{E10CF5D4-9D2B-4422-82A4-472EAB3ACEEB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B6DCDA13-F012-4EB6-A00D-777C0B35913E}" type="pres">
      <dgm:prSet presAssocID="{E6238B12-A891-4F41-8790-01BD34DBAC1D}" presName="Accent2" presStyleCnt="0"/>
      <dgm:spPr/>
    </dgm:pt>
    <dgm:pt modelId="{EB7BC76F-94CB-4000-8F33-BB568B940717}" type="pres">
      <dgm:prSet presAssocID="{E6238B12-A891-4F41-8790-01BD34DBAC1D}" presName="Accent" presStyleLbl="node1" presStyleIdx="4" presStyleCnt="8"/>
      <dgm:spPr/>
    </dgm:pt>
    <dgm:pt modelId="{9BE74039-F9C7-47A0-AF7D-37B82D3B6AD6}" type="pres">
      <dgm:prSet presAssocID="{E6238B12-A891-4F41-8790-01BD34DBAC1D}" presName="ParentBackground2" presStyleCnt="0"/>
      <dgm:spPr/>
    </dgm:pt>
    <dgm:pt modelId="{7BE31795-F2A1-4272-A1B4-4ABDED80E894}" type="pres">
      <dgm:prSet presAssocID="{E6238B12-A891-4F41-8790-01BD34DBAC1D}" presName="ParentBackground" presStyleLbl="node1" presStyleIdx="5" presStyleCnt="8"/>
      <dgm:spPr/>
    </dgm:pt>
    <dgm:pt modelId="{1EB24517-32FC-4470-908E-F312EDBB1F74}" type="pres">
      <dgm:prSet presAssocID="{E6238B12-A891-4F41-8790-01BD34DBAC1D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29F9C663-0391-4147-A2E9-0AF797324C70}" type="pres">
      <dgm:prSet presAssocID="{9C3B3030-FBF2-4584-92E2-876A12138DBF}" presName="Accent1" presStyleCnt="0"/>
      <dgm:spPr/>
    </dgm:pt>
    <dgm:pt modelId="{D919DA85-D3BE-446C-8382-4E97162C2127}" type="pres">
      <dgm:prSet presAssocID="{9C3B3030-FBF2-4584-92E2-876A12138DBF}" presName="Accent" presStyleLbl="node1" presStyleIdx="6" presStyleCnt="8"/>
      <dgm:spPr/>
    </dgm:pt>
    <dgm:pt modelId="{B2059196-AD76-4D9F-92BC-F318FC3EA9F5}" type="pres">
      <dgm:prSet presAssocID="{9C3B3030-FBF2-4584-92E2-876A12138DBF}" presName="ParentBackground1" presStyleCnt="0"/>
      <dgm:spPr/>
    </dgm:pt>
    <dgm:pt modelId="{BC9CA539-515E-4A7E-93A0-2435EE1D2A47}" type="pres">
      <dgm:prSet presAssocID="{9C3B3030-FBF2-4584-92E2-876A12138DBF}" presName="ParentBackground" presStyleLbl="node1" presStyleIdx="7" presStyleCnt="8"/>
      <dgm:spPr/>
    </dgm:pt>
    <dgm:pt modelId="{8835865D-0F2C-4674-85B7-FE05B20C6244}" type="pres">
      <dgm:prSet presAssocID="{9C3B3030-FBF2-4584-92E2-876A12138DBF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BBE3031B-9257-4222-9B7D-243C89235881}" type="presOf" srcId="{9C3B3030-FBF2-4584-92E2-876A12138DBF}" destId="{BC9CA539-515E-4A7E-93A0-2435EE1D2A47}" srcOrd="0" destOrd="0" presId="urn:microsoft.com/office/officeart/2018/layout/CircleProcess"/>
    <dgm:cxn modelId="{0E928135-6E9B-495E-B728-DBDE35F3648D}" type="presOf" srcId="{E10CF5D4-9D2B-4422-82A4-472EAB3ACEEB}" destId="{5AE0C17F-7B9C-49AE-9F09-F49E572066CF}" srcOrd="0" destOrd="0" presId="urn:microsoft.com/office/officeart/2018/layout/CircleProcess"/>
    <dgm:cxn modelId="{B4598C38-3126-414A-83DD-30351167A3B7}" type="presOf" srcId="{92C4C578-D2CB-4D60-8F0D-9CB0840CBF0F}" destId="{29975964-22D1-4173-94BE-4332AC91A480}" srcOrd="0" destOrd="0" presId="urn:microsoft.com/office/officeart/2018/layout/CircleProcess"/>
    <dgm:cxn modelId="{902EEF43-E58E-4881-9765-575CBE2CB241}" srcId="{92C4C578-D2CB-4D60-8F0D-9CB0840CBF0F}" destId="{E10CF5D4-9D2B-4422-82A4-472EAB3ACEEB}" srcOrd="2" destOrd="0" parTransId="{2BB32129-206E-4A16-86F6-FF5FDF7A29D8}" sibTransId="{FFC262EA-6E6D-4EA8-893A-AC2B293C48C2}"/>
    <dgm:cxn modelId="{E79E1644-BCAE-4D0F-A50A-F10AEE74D21F}" srcId="{92C4C578-D2CB-4D60-8F0D-9CB0840CBF0F}" destId="{E6238B12-A891-4F41-8790-01BD34DBAC1D}" srcOrd="1" destOrd="0" parTransId="{96CCCFEF-8E3D-42FC-8CCE-A349A9D66B1F}" sibTransId="{C40CDB9B-2D77-4D52-BACB-3BF6A415C560}"/>
    <dgm:cxn modelId="{C5BA186E-A23A-48BE-BCC9-A7B1BBDF07F2}" type="presOf" srcId="{E6238B12-A891-4F41-8790-01BD34DBAC1D}" destId="{1EB24517-32FC-4470-908E-F312EDBB1F74}" srcOrd="1" destOrd="0" presId="urn:microsoft.com/office/officeart/2018/layout/CircleProcess"/>
    <dgm:cxn modelId="{9E103152-956C-43F6-A8FB-C26D7DE4A0A4}" type="presOf" srcId="{E6238B12-A891-4F41-8790-01BD34DBAC1D}" destId="{7BE31795-F2A1-4272-A1B4-4ABDED80E894}" srcOrd="0" destOrd="0" presId="urn:microsoft.com/office/officeart/2018/layout/CircleProcess"/>
    <dgm:cxn modelId="{6B18B791-0E83-4132-8F05-93BAF246146F}" srcId="{92C4C578-D2CB-4D60-8F0D-9CB0840CBF0F}" destId="{9C3B3030-FBF2-4584-92E2-876A12138DBF}" srcOrd="0" destOrd="0" parTransId="{EBEE7E32-9899-4411-9B89-77440FE80F63}" sibTransId="{FFEA012B-A142-4CC1-81EA-D17985FA6AAC}"/>
    <dgm:cxn modelId="{1981529F-6188-4864-BC4D-7D6C03D3ABB2}" srcId="{92C4C578-D2CB-4D60-8F0D-9CB0840CBF0F}" destId="{504659C7-C19B-47A4-AD1A-189F26F09058}" srcOrd="3" destOrd="0" parTransId="{F52AEA7B-421C-4B2B-BC8C-CE97A185FF42}" sibTransId="{C4A873FC-B8FF-4886-BD02-0F2939962A79}"/>
    <dgm:cxn modelId="{42DFA8AB-2B0B-48B9-8720-D666307532CC}" type="presOf" srcId="{9C3B3030-FBF2-4584-92E2-876A12138DBF}" destId="{8835865D-0F2C-4674-85B7-FE05B20C6244}" srcOrd="1" destOrd="0" presId="urn:microsoft.com/office/officeart/2018/layout/CircleProcess"/>
    <dgm:cxn modelId="{E6CF82AC-EE5E-4725-9C4E-294E14978A3F}" type="presOf" srcId="{504659C7-C19B-47A4-AD1A-189F26F09058}" destId="{829C220C-139A-44B6-8EDA-8CE026EFE15A}" srcOrd="0" destOrd="0" presId="urn:microsoft.com/office/officeart/2018/layout/CircleProcess"/>
    <dgm:cxn modelId="{DDF1D4BD-7514-4206-990A-FB2B487EE217}" type="presOf" srcId="{504659C7-C19B-47A4-AD1A-189F26F09058}" destId="{9AE26D46-1B24-491E-9229-873F5E42B181}" srcOrd="1" destOrd="0" presId="urn:microsoft.com/office/officeart/2018/layout/CircleProcess"/>
    <dgm:cxn modelId="{DF26F9C3-AF73-4A96-8A74-462AD869DD50}" type="presOf" srcId="{E10CF5D4-9D2B-4422-82A4-472EAB3ACEEB}" destId="{7E9568AD-707D-4218-8A0F-70ADBFD3AD22}" srcOrd="1" destOrd="0" presId="urn:microsoft.com/office/officeart/2018/layout/CircleProcess"/>
    <dgm:cxn modelId="{640E56E6-4047-4E4F-8B6F-C3B602F87A90}" type="presParOf" srcId="{29975964-22D1-4173-94BE-4332AC91A480}" destId="{735CE076-B6FE-4889-9C9E-B6F694C781FA}" srcOrd="0" destOrd="0" presId="urn:microsoft.com/office/officeart/2018/layout/CircleProcess"/>
    <dgm:cxn modelId="{D1D09E38-6069-4216-8A67-6048B87535F9}" type="presParOf" srcId="{735CE076-B6FE-4889-9C9E-B6F694C781FA}" destId="{B6D9C792-F340-41D5-AA2E-82E5C56C5F3F}" srcOrd="0" destOrd="0" presId="urn:microsoft.com/office/officeart/2018/layout/CircleProcess"/>
    <dgm:cxn modelId="{F1AB2902-DADE-43D4-8CFD-4A4C76527EAE}" type="presParOf" srcId="{29975964-22D1-4173-94BE-4332AC91A480}" destId="{92741A64-861B-4EE1-B481-AA67D6680DD9}" srcOrd="1" destOrd="0" presId="urn:microsoft.com/office/officeart/2018/layout/CircleProcess"/>
    <dgm:cxn modelId="{9C158893-8F3C-4CF6-8DD4-40FFB3331731}" type="presParOf" srcId="{92741A64-861B-4EE1-B481-AA67D6680DD9}" destId="{829C220C-139A-44B6-8EDA-8CE026EFE15A}" srcOrd="0" destOrd="0" presId="urn:microsoft.com/office/officeart/2018/layout/CircleProcess"/>
    <dgm:cxn modelId="{EB8AD78F-99D0-497F-B5C3-5F34D77E9914}" type="presParOf" srcId="{29975964-22D1-4173-94BE-4332AC91A480}" destId="{9AE26D46-1B24-491E-9229-873F5E42B181}" srcOrd="2" destOrd="0" presId="urn:microsoft.com/office/officeart/2018/layout/CircleProcess"/>
    <dgm:cxn modelId="{2D9A63C6-685B-4D9B-8A48-845D74E1B20A}" type="presParOf" srcId="{29975964-22D1-4173-94BE-4332AC91A480}" destId="{23C458A0-275D-4175-B4A2-669C8C18230A}" srcOrd="3" destOrd="0" presId="urn:microsoft.com/office/officeart/2018/layout/CircleProcess"/>
    <dgm:cxn modelId="{EEE295C1-F928-4FA0-BFF4-1429C74ED06E}" type="presParOf" srcId="{23C458A0-275D-4175-B4A2-669C8C18230A}" destId="{E1ABE55B-A129-4BEA-AFBF-879AFA02005C}" srcOrd="0" destOrd="0" presId="urn:microsoft.com/office/officeart/2018/layout/CircleProcess"/>
    <dgm:cxn modelId="{98835D33-D35A-43B9-9DFB-01F66B2895D5}" type="presParOf" srcId="{29975964-22D1-4173-94BE-4332AC91A480}" destId="{D8FA1CDB-2CD4-4106-A875-B4A36D06C71C}" srcOrd="4" destOrd="0" presId="urn:microsoft.com/office/officeart/2018/layout/CircleProcess"/>
    <dgm:cxn modelId="{ECC0AB54-A63D-4AB4-810B-D51E9F2E50EE}" type="presParOf" srcId="{D8FA1CDB-2CD4-4106-A875-B4A36D06C71C}" destId="{5AE0C17F-7B9C-49AE-9F09-F49E572066CF}" srcOrd="0" destOrd="0" presId="urn:microsoft.com/office/officeart/2018/layout/CircleProcess"/>
    <dgm:cxn modelId="{7375491D-4F24-40DA-80E3-6F1BB9589CFE}" type="presParOf" srcId="{29975964-22D1-4173-94BE-4332AC91A480}" destId="{7E9568AD-707D-4218-8A0F-70ADBFD3AD22}" srcOrd="5" destOrd="0" presId="urn:microsoft.com/office/officeart/2018/layout/CircleProcess"/>
    <dgm:cxn modelId="{4E57AEA1-70CA-4E3E-BC50-117E7F01256F}" type="presParOf" srcId="{29975964-22D1-4173-94BE-4332AC91A480}" destId="{B6DCDA13-F012-4EB6-A00D-777C0B35913E}" srcOrd="6" destOrd="0" presId="urn:microsoft.com/office/officeart/2018/layout/CircleProcess"/>
    <dgm:cxn modelId="{0797BBA6-84AF-49E9-83A5-80D6FE667723}" type="presParOf" srcId="{B6DCDA13-F012-4EB6-A00D-777C0B35913E}" destId="{EB7BC76F-94CB-4000-8F33-BB568B940717}" srcOrd="0" destOrd="0" presId="urn:microsoft.com/office/officeart/2018/layout/CircleProcess"/>
    <dgm:cxn modelId="{CE1A6B9A-99C1-4791-9E04-4C402965610B}" type="presParOf" srcId="{29975964-22D1-4173-94BE-4332AC91A480}" destId="{9BE74039-F9C7-47A0-AF7D-37B82D3B6AD6}" srcOrd="7" destOrd="0" presId="urn:microsoft.com/office/officeart/2018/layout/CircleProcess"/>
    <dgm:cxn modelId="{19CAB9A4-8B21-4DAB-AC14-16F4F7E01AF0}" type="presParOf" srcId="{9BE74039-F9C7-47A0-AF7D-37B82D3B6AD6}" destId="{7BE31795-F2A1-4272-A1B4-4ABDED80E894}" srcOrd="0" destOrd="0" presId="urn:microsoft.com/office/officeart/2018/layout/CircleProcess"/>
    <dgm:cxn modelId="{70817EE4-EE04-4CC7-B867-CCD20366B986}" type="presParOf" srcId="{29975964-22D1-4173-94BE-4332AC91A480}" destId="{1EB24517-32FC-4470-908E-F312EDBB1F74}" srcOrd="8" destOrd="0" presId="urn:microsoft.com/office/officeart/2018/layout/CircleProcess"/>
    <dgm:cxn modelId="{EC187C8F-9948-4BC2-A374-542FCFA0A3DE}" type="presParOf" srcId="{29975964-22D1-4173-94BE-4332AC91A480}" destId="{29F9C663-0391-4147-A2E9-0AF797324C70}" srcOrd="9" destOrd="0" presId="urn:microsoft.com/office/officeart/2018/layout/CircleProcess"/>
    <dgm:cxn modelId="{2B3B1F5F-BB8B-4481-92B0-68B91F7F90F0}" type="presParOf" srcId="{29F9C663-0391-4147-A2E9-0AF797324C70}" destId="{D919DA85-D3BE-446C-8382-4E97162C2127}" srcOrd="0" destOrd="0" presId="urn:microsoft.com/office/officeart/2018/layout/CircleProcess"/>
    <dgm:cxn modelId="{24AC74D2-62D6-44E4-88C9-1965C37BDA2C}" type="presParOf" srcId="{29975964-22D1-4173-94BE-4332AC91A480}" destId="{B2059196-AD76-4D9F-92BC-F318FC3EA9F5}" srcOrd="10" destOrd="0" presId="urn:microsoft.com/office/officeart/2018/layout/CircleProcess"/>
    <dgm:cxn modelId="{6676C992-B467-442A-8B9F-3C57951400A0}" type="presParOf" srcId="{B2059196-AD76-4D9F-92BC-F318FC3EA9F5}" destId="{BC9CA539-515E-4A7E-93A0-2435EE1D2A47}" srcOrd="0" destOrd="0" presId="urn:microsoft.com/office/officeart/2018/layout/CircleProcess"/>
    <dgm:cxn modelId="{35D25B0B-119C-46EC-84DE-940C69945F16}" type="presParOf" srcId="{29975964-22D1-4173-94BE-4332AC91A480}" destId="{8835865D-0F2C-4674-85B7-FE05B20C6244}" srcOrd="11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A675DF-D6F8-4119-B89C-5709FD134CC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39F916A-72DB-4DD1-8B2B-BB39FFCAE7C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dirty="0"/>
            <a:t>Questions asked – 5-point agreement scale</a:t>
          </a:r>
          <a:endParaRPr lang="en-US" dirty="0"/>
        </a:p>
      </dgm:t>
    </dgm:pt>
    <dgm:pt modelId="{C5B52C17-6F20-42A1-A939-ECF7674107EE}" type="parTrans" cxnId="{4F9C4F15-F1E1-4F2D-9600-AFA2E9C55303}">
      <dgm:prSet/>
      <dgm:spPr/>
      <dgm:t>
        <a:bodyPr/>
        <a:lstStyle/>
        <a:p>
          <a:endParaRPr lang="en-US"/>
        </a:p>
      </dgm:t>
    </dgm:pt>
    <dgm:pt modelId="{9BE7CBE9-64C5-452C-B6C9-48CDAFAF94AC}" type="sibTrans" cxnId="{4F9C4F15-F1E1-4F2D-9600-AFA2E9C55303}">
      <dgm:prSet/>
      <dgm:spPr/>
      <dgm:t>
        <a:bodyPr/>
        <a:lstStyle/>
        <a:p>
          <a:endParaRPr lang="en-US"/>
        </a:p>
      </dgm:t>
    </dgm:pt>
    <dgm:pt modelId="{A188889B-8B6A-4861-8E65-8272A0F465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dirty="0"/>
            <a:t>To calculate index – recoded to scale of 10</a:t>
          </a:r>
          <a:endParaRPr lang="en-US" dirty="0"/>
        </a:p>
      </dgm:t>
    </dgm:pt>
    <dgm:pt modelId="{A5F55E01-A229-4AD9-BB3E-98F7890B1541}" type="parTrans" cxnId="{185B504F-CD20-45A4-AA1E-D1AE05B533BF}">
      <dgm:prSet/>
      <dgm:spPr/>
      <dgm:t>
        <a:bodyPr/>
        <a:lstStyle/>
        <a:p>
          <a:endParaRPr lang="en-US"/>
        </a:p>
      </dgm:t>
    </dgm:pt>
    <dgm:pt modelId="{5BD85036-BB1D-442E-B3E3-5C717E6488AE}" type="sibTrans" cxnId="{185B504F-CD20-45A4-AA1E-D1AE05B533BF}">
      <dgm:prSet/>
      <dgm:spPr/>
      <dgm:t>
        <a:bodyPr/>
        <a:lstStyle/>
        <a:p>
          <a:endParaRPr lang="en-US"/>
        </a:p>
      </dgm:t>
    </dgm:pt>
    <dgm:pt modelId="{816A7275-9A0E-470D-B1FA-0A1E294C3B8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Recoded responses – averaged across the selected questions for individual respondants</a:t>
          </a:r>
          <a:endParaRPr lang="en-US"/>
        </a:p>
      </dgm:t>
    </dgm:pt>
    <dgm:pt modelId="{BF458EDA-A3C5-4000-A3B9-21B6292B1A24}" type="parTrans" cxnId="{726C38B3-50BD-48A5-B2BF-E78FFF306E90}">
      <dgm:prSet/>
      <dgm:spPr/>
      <dgm:t>
        <a:bodyPr/>
        <a:lstStyle/>
        <a:p>
          <a:endParaRPr lang="en-US"/>
        </a:p>
      </dgm:t>
    </dgm:pt>
    <dgm:pt modelId="{80F5CA93-CD3D-4214-B92A-3376CBD91999}" type="sibTrans" cxnId="{726C38B3-50BD-48A5-B2BF-E78FFF306E90}">
      <dgm:prSet/>
      <dgm:spPr/>
      <dgm:t>
        <a:bodyPr/>
        <a:lstStyle/>
        <a:p>
          <a:endParaRPr lang="en-US"/>
        </a:p>
      </dgm:t>
    </dgm:pt>
    <dgm:pt modelId="{A6BE7788-E654-47E3-9165-729162E9AAE4}" type="pres">
      <dgm:prSet presAssocID="{10A675DF-D6F8-4119-B89C-5709FD134CC1}" presName="root" presStyleCnt="0">
        <dgm:presLayoutVars>
          <dgm:dir/>
          <dgm:resizeHandles val="exact"/>
        </dgm:presLayoutVars>
      </dgm:prSet>
      <dgm:spPr/>
    </dgm:pt>
    <dgm:pt modelId="{BA0EB8C9-8C1A-44AE-98E8-B52FBAAB1889}" type="pres">
      <dgm:prSet presAssocID="{F39F916A-72DB-4DD1-8B2B-BB39FFCAE7CC}" presName="compNode" presStyleCnt="0"/>
      <dgm:spPr/>
    </dgm:pt>
    <dgm:pt modelId="{91B0CFAF-F8EB-4198-BDA9-558D7FD9FAD6}" type="pres">
      <dgm:prSet presAssocID="{F39F916A-72DB-4DD1-8B2B-BB39FFCAE7CC}" presName="iconBgRect" presStyleLbl="bgShp" presStyleIdx="0" presStyleCnt="3"/>
      <dgm:spPr/>
    </dgm:pt>
    <dgm:pt modelId="{AA7A4949-2FC0-4194-9C80-0453EBA30393}" type="pres">
      <dgm:prSet presAssocID="{F39F916A-72DB-4DD1-8B2B-BB39FFCAE7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5AC151D6-80BD-4E96-BE9C-40C59EB63C8D}" type="pres">
      <dgm:prSet presAssocID="{F39F916A-72DB-4DD1-8B2B-BB39FFCAE7CC}" presName="spaceRect" presStyleCnt="0"/>
      <dgm:spPr/>
    </dgm:pt>
    <dgm:pt modelId="{73E5050F-853F-437B-8FA5-9E925E76255F}" type="pres">
      <dgm:prSet presAssocID="{F39F916A-72DB-4DD1-8B2B-BB39FFCAE7CC}" presName="textRect" presStyleLbl="revTx" presStyleIdx="0" presStyleCnt="3">
        <dgm:presLayoutVars>
          <dgm:chMax val="1"/>
          <dgm:chPref val="1"/>
        </dgm:presLayoutVars>
      </dgm:prSet>
      <dgm:spPr/>
    </dgm:pt>
    <dgm:pt modelId="{F3256CDE-3954-4339-AAF9-98C1D0D36BD9}" type="pres">
      <dgm:prSet presAssocID="{9BE7CBE9-64C5-452C-B6C9-48CDAFAF94AC}" presName="sibTrans" presStyleCnt="0"/>
      <dgm:spPr/>
    </dgm:pt>
    <dgm:pt modelId="{0112BF3F-387E-44A5-B1FC-3CB4DEA43C66}" type="pres">
      <dgm:prSet presAssocID="{A188889B-8B6A-4861-8E65-8272A0F46570}" presName="compNode" presStyleCnt="0"/>
      <dgm:spPr/>
    </dgm:pt>
    <dgm:pt modelId="{A6D95AD7-8E24-4334-8883-E0FEBAE70471}" type="pres">
      <dgm:prSet presAssocID="{A188889B-8B6A-4861-8E65-8272A0F46570}" presName="iconBgRect" presStyleLbl="bgShp" presStyleIdx="1" presStyleCnt="3"/>
      <dgm:spPr/>
    </dgm:pt>
    <dgm:pt modelId="{5386FC88-AE59-4DD9-973C-282FA8AA7A90}" type="pres">
      <dgm:prSet presAssocID="{A188889B-8B6A-4861-8E65-8272A0F465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253094D5-0696-42C2-B004-85EDC5C75FF8}" type="pres">
      <dgm:prSet presAssocID="{A188889B-8B6A-4861-8E65-8272A0F46570}" presName="spaceRect" presStyleCnt="0"/>
      <dgm:spPr/>
    </dgm:pt>
    <dgm:pt modelId="{2ECE134D-C374-451E-B3A3-6D55F6556504}" type="pres">
      <dgm:prSet presAssocID="{A188889B-8B6A-4861-8E65-8272A0F46570}" presName="textRect" presStyleLbl="revTx" presStyleIdx="1" presStyleCnt="3">
        <dgm:presLayoutVars>
          <dgm:chMax val="1"/>
          <dgm:chPref val="1"/>
        </dgm:presLayoutVars>
      </dgm:prSet>
      <dgm:spPr/>
    </dgm:pt>
    <dgm:pt modelId="{50A2DE1E-2CE3-4A2E-A061-BFCB9781AC24}" type="pres">
      <dgm:prSet presAssocID="{5BD85036-BB1D-442E-B3E3-5C717E6488AE}" presName="sibTrans" presStyleCnt="0"/>
      <dgm:spPr/>
    </dgm:pt>
    <dgm:pt modelId="{0DF9CF7D-3900-4010-ABF5-2F77FD46D7B3}" type="pres">
      <dgm:prSet presAssocID="{816A7275-9A0E-470D-B1FA-0A1E294C3B81}" presName="compNode" presStyleCnt="0"/>
      <dgm:spPr/>
    </dgm:pt>
    <dgm:pt modelId="{F43CD138-3F00-4BDC-9821-B9D7A69B7630}" type="pres">
      <dgm:prSet presAssocID="{816A7275-9A0E-470D-B1FA-0A1E294C3B81}" presName="iconBgRect" presStyleLbl="bgShp" presStyleIdx="2" presStyleCnt="3"/>
      <dgm:spPr/>
    </dgm:pt>
    <dgm:pt modelId="{CDAAE479-D1FA-4B00-848E-B27EF356CEC7}" type="pres">
      <dgm:prSet presAssocID="{816A7275-9A0E-470D-B1FA-0A1E294C3B8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2A27C76-857F-4FEB-86B7-B45E1D081BB1}" type="pres">
      <dgm:prSet presAssocID="{816A7275-9A0E-470D-B1FA-0A1E294C3B81}" presName="spaceRect" presStyleCnt="0"/>
      <dgm:spPr/>
    </dgm:pt>
    <dgm:pt modelId="{1F629CB3-4F45-45BD-B4CC-8CB3ABBA9089}" type="pres">
      <dgm:prSet presAssocID="{816A7275-9A0E-470D-B1FA-0A1E294C3B8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F9C4F15-F1E1-4F2D-9600-AFA2E9C55303}" srcId="{10A675DF-D6F8-4119-B89C-5709FD134CC1}" destId="{F39F916A-72DB-4DD1-8B2B-BB39FFCAE7CC}" srcOrd="0" destOrd="0" parTransId="{C5B52C17-6F20-42A1-A939-ECF7674107EE}" sibTransId="{9BE7CBE9-64C5-452C-B6C9-48CDAFAF94AC}"/>
    <dgm:cxn modelId="{185B504F-CD20-45A4-AA1E-D1AE05B533BF}" srcId="{10A675DF-D6F8-4119-B89C-5709FD134CC1}" destId="{A188889B-8B6A-4861-8E65-8272A0F46570}" srcOrd="1" destOrd="0" parTransId="{A5F55E01-A229-4AD9-BB3E-98F7890B1541}" sibTransId="{5BD85036-BB1D-442E-B3E3-5C717E6488AE}"/>
    <dgm:cxn modelId="{5E768985-D8B1-4BFD-B08F-2E2570D2AF3F}" type="presOf" srcId="{816A7275-9A0E-470D-B1FA-0A1E294C3B81}" destId="{1F629CB3-4F45-45BD-B4CC-8CB3ABBA9089}" srcOrd="0" destOrd="0" presId="urn:microsoft.com/office/officeart/2018/5/layout/IconCircleLabelList"/>
    <dgm:cxn modelId="{27C8D9A8-CF8C-431A-8F35-911F4A642ADD}" type="presOf" srcId="{F39F916A-72DB-4DD1-8B2B-BB39FFCAE7CC}" destId="{73E5050F-853F-437B-8FA5-9E925E76255F}" srcOrd="0" destOrd="0" presId="urn:microsoft.com/office/officeart/2018/5/layout/IconCircleLabelList"/>
    <dgm:cxn modelId="{726C38B3-50BD-48A5-B2BF-E78FFF306E90}" srcId="{10A675DF-D6F8-4119-B89C-5709FD134CC1}" destId="{816A7275-9A0E-470D-B1FA-0A1E294C3B81}" srcOrd="2" destOrd="0" parTransId="{BF458EDA-A3C5-4000-A3B9-21B6292B1A24}" sibTransId="{80F5CA93-CD3D-4214-B92A-3376CBD91999}"/>
    <dgm:cxn modelId="{6E56F7D8-0C34-4575-824B-B7CB4B4065E2}" type="presOf" srcId="{10A675DF-D6F8-4119-B89C-5709FD134CC1}" destId="{A6BE7788-E654-47E3-9165-729162E9AAE4}" srcOrd="0" destOrd="0" presId="urn:microsoft.com/office/officeart/2018/5/layout/IconCircleLabelList"/>
    <dgm:cxn modelId="{A6F63EDB-36D8-4806-B94F-7F5EAD41488F}" type="presOf" srcId="{A188889B-8B6A-4861-8E65-8272A0F46570}" destId="{2ECE134D-C374-451E-B3A3-6D55F6556504}" srcOrd="0" destOrd="0" presId="urn:microsoft.com/office/officeart/2018/5/layout/IconCircleLabelList"/>
    <dgm:cxn modelId="{8964A97C-61A3-4968-A534-C4EBDDFD8EF6}" type="presParOf" srcId="{A6BE7788-E654-47E3-9165-729162E9AAE4}" destId="{BA0EB8C9-8C1A-44AE-98E8-B52FBAAB1889}" srcOrd="0" destOrd="0" presId="urn:microsoft.com/office/officeart/2018/5/layout/IconCircleLabelList"/>
    <dgm:cxn modelId="{9C9FE6A3-8CF5-44AE-8BA4-92BE70F193C7}" type="presParOf" srcId="{BA0EB8C9-8C1A-44AE-98E8-B52FBAAB1889}" destId="{91B0CFAF-F8EB-4198-BDA9-558D7FD9FAD6}" srcOrd="0" destOrd="0" presId="urn:microsoft.com/office/officeart/2018/5/layout/IconCircleLabelList"/>
    <dgm:cxn modelId="{7E762497-F6D4-4DBC-8163-8A7514D39629}" type="presParOf" srcId="{BA0EB8C9-8C1A-44AE-98E8-B52FBAAB1889}" destId="{AA7A4949-2FC0-4194-9C80-0453EBA30393}" srcOrd="1" destOrd="0" presId="urn:microsoft.com/office/officeart/2018/5/layout/IconCircleLabelList"/>
    <dgm:cxn modelId="{BA199D31-A396-4784-A30D-03077C54DD28}" type="presParOf" srcId="{BA0EB8C9-8C1A-44AE-98E8-B52FBAAB1889}" destId="{5AC151D6-80BD-4E96-BE9C-40C59EB63C8D}" srcOrd="2" destOrd="0" presId="urn:microsoft.com/office/officeart/2018/5/layout/IconCircleLabelList"/>
    <dgm:cxn modelId="{84AABA3F-03F7-45C1-AD09-46ECE96B662C}" type="presParOf" srcId="{BA0EB8C9-8C1A-44AE-98E8-B52FBAAB1889}" destId="{73E5050F-853F-437B-8FA5-9E925E76255F}" srcOrd="3" destOrd="0" presId="urn:microsoft.com/office/officeart/2018/5/layout/IconCircleLabelList"/>
    <dgm:cxn modelId="{3A8F4E36-EC98-40D8-BAB3-DD20DC75FAFA}" type="presParOf" srcId="{A6BE7788-E654-47E3-9165-729162E9AAE4}" destId="{F3256CDE-3954-4339-AAF9-98C1D0D36BD9}" srcOrd="1" destOrd="0" presId="urn:microsoft.com/office/officeart/2018/5/layout/IconCircleLabelList"/>
    <dgm:cxn modelId="{5641CB99-0E05-414D-9B5D-5EE15011AAA7}" type="presParOf" srcId="{A6BE7788-E654-47E3-9165-729162E9AAE4}" destId="{0112BF3F-387E-44A5-B1FC-3CB4DEA43C66}" srcOrd="2" destOrd="0" presId="urn:microsoft.com/office/officeart/2018/5/layout/IconCircleLabelList"/>
    <dgm:cxn modelId="{6A12AFFC-7111-436A-AB7D-9ED9B9D672EC}" type="presParOf" srcId="{0112BF3F-387E-44A5-B1FC-3CB4DEA43C66}" destId="{A6D95AD7-8E24-4334-8883-E0FEBAE70471}" srcOrd="0" destOrd="0" presId="urn:microsoft.com/office/officeart/2018/5/layout/IconCircleLabelList"/>
    <dgm:cxn modelId="{3EB64C13-6801-4AED-852B-1ADDD9ADDEB6}" type="presParOf" srcId="{0112BF3F-387E-44A5-B1FC-3CB4DEA43C66}" destId="{5386FC88-AE59-4DD9-973C-282FA8AA7A90}" srcOrd="1" destOrd="0" presId="urn:microsoft.com/office/officeart/2018/5/layout/IconCircleLabelList"/>
    <dgm:cxn modelId="{60D236EF-F8CB-4B0F-A697-23F80DE38425}" type="presParOf" srcId="{0112BF3F-387E-44A5-B1FC-3CB4DEA43C66}" destId="{253094D5-0696-42C2-B004-85EDC5C75FF8}" srcOrd="2" destOrd="0" presId="urn:microsoft.com/office/officeart/2018/5/layout/IconCircleLabelList"/>
    <dgm:cxn modelId="{A8AE74A9-6FEB-4C69-AD2E-BDB7AEED9D5E}" type="presParOf" srcId="{0112BF3F-387E-44A5-B1FC-3CB4DEA43C66}" destId="{2ECE134D-C374-451E-B3A3-6D55F6556504}" srcOrd="3" destOrd="0" presId="urn:microsoft.com/office/officeart/2018/5/layout/IconCircleLabelList"/>
    <dgm:cxn modelId="{90993AC0-B236-4877-8AB2-4094181E9BFC}" type="presParOf" srcId="{A6BE7788-E654-47E3-9165-729162E9AAE4}" destId="{50A2DE1E-2CE3-4A2E-A061-BFCB9781AC24}" srcOrd="3" destOrd="0" presId="urn:microsoft.com/office/officeart/2018/5/layout/IconCircleLabelList"/>
    <dgm:cxn modelId="{CB5AB2A6-05FE-46D1-A58D-7DA812D92452}" type="presParOf" srcId="{A6BE7788-E654-47E3-9165-729162E9AAE4}" destId="{0DF9CF7D-3900-4010-ABF5-2F77FD46D7B3}" srcOrd="4" destOrd="0" presId="urn:microsoft.com/office/officeart/2018/5/layout/IconCircleLabelList"/>
    <dgm:cxn modelId="{754EEF3D-D8D0-4F1F-9749-09A5366632E1}" type="presParOf" srcId="{0DF9CF7D-3900-4010-ABF5-2F77FD46D7B3}" destId="{F43CD138-3F00-4BDC-9821-B9D7A69B7630}" srcOrd="0" destOrd="0" presId="urn:microsoft.com/office/officeart/2018/5/layout/IconCircleLabelList"/>
    <dgm:cxn modelId="{73524603-BBB7-455C-AD19-854134FB9842}" type="presParOf" srcId="{0DF9CF7D-3900-4010-ABF5-2F77FD46D7B3}" destId="{CDAAE479-D1FA-4B00-848E-B27EF356CEC7}" srcOrd="1" destOrd="0" presId="urn:microsoft.com/office/officeart/2018/5/layout/IconCircleLabelList"/>
    <dgm:cxn modelId="{0F93C4C6-7546-473E-A708-1A0649304224}" type="presParOf" srcId="{0DF9CF7D-3900-4010-ABF5-2F77FD46D7B3}" destId="{92A27C76-857F-4FEB-86B7-B45E1D081BB1}" srcOrd="2" destOrd="0" presId="urn:microsoft.com/office/officeart/2018/5/layout/IconCircleLabelList"/>
    <dgm:cxn modelId="{36416BB8-1A4F-497C-9070-87C6DAB0BB44}" type="presParOf" srcId="{0DF9CF7D-3900-4010-ABF5-2F77FD46D7B3}" destId="{1F629CB3-4F45-45BD-B4CC-8CB3ABBA908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AC8387-1EB3-4CB6-9D66-A07520A3CF5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0577838-974B-427C-A73E-D50C7D327BCB}">
      <dgm:prSet phldrT="[Text]"/>
      <dgm:spPr/>
      <dgm:t>
        <a:bodyPr/>
        <a:lstStyle/>
        <a:p>
          <a:r>
            <a:rPr lang="en-US" dirty="0"/>
            <a:t>My agency genuinely cares about employees being healthy and safe at work</a:t>
          </a:r>
          <a:endParaRPr lang="en-IN" dirty="0"/>
        </a:p>
      </dgm:t>
    </dgm:pt>
    <dgm:pt modelId="{8E6DDA01-CB1E-4FDC-A409-720A07CA878C}" type="parTrans" cxnId="{00CE3796-1653-4CF3-ADA8-5987FD6E32D4}">
      <dgm:prSet/>
      <dgm:spPr/>
      <dgm:t>
        <a:bodyPr/>
        <a:lstStyle/>
        <a:p>
          <a:endParaRPr lang="en-IN"/>
        </a:p>
      </dgm:t>
    </dgm:pt>
    <dgm:pt modelId="{B4FC745F-2EE0-465F-B525-CB1A931BE90C}" type="sibTrans" cxnId="{00CE3796-1653-4CF3-ADA8-5987FD6E32D4}">
      <dgm:prSet/>
      <dgm:spPr/>
      <dgm:t>
        <a:bodyPr/>
        <a:lstStyle/>
        <a:p>
          <a:endParaRPr lang="en-IN"/>
        </a:p>
      </dgm:t>
    </dgm:pt>
    <dgm:pt modelId="{2FE9836F-BBDE-4F21-912E-BB9EF4F581F3}">
      <dgm:prSet phldrT="[Text]" phldr="1"/>
      <dgm:spPr/>
      <dgm:t>
        <a:bodyPr/>
        <a:lstStyle/>
        <a:p>
          <a:endParaRPr lang="en-IN" dirty="0"/>
        </a:p>
      </dgm:t>
    </dgm:pt>
    <dgm:pt modelId="{4CD87602-99F1-4972-B4B0-07144939F22E}" type="parTrans" cxnId="{EE23F00E-BB9C-4577-A544-5C8011F4AC3A}">
      <dgm:prSet/>
      <dgm:spPr/>
      <dgm:t>
        <a:bodyPr/>
        <a:lstStyle/>
        <a:p>
          <a:endParaRPr lang="en-IN"/>
        </a:p>
      </dgm:t>
    </dgm:pt>
    <dgm:pt modelId="{98918829-1509-400A-BDC7-C539C622666E}" type="sibTrans" cxnId="{EE23F00E-BB9C-4577-A544-5C8011F4AC3A}">
      <dgm:prSet/>
      <dgm:spPr/>
      <dgm:t>
        <a:bodyPr/>
        <a:lstStyle/>
        <a:p>
          <a:endParaRPr lang="en-IN"/>
        </a:p>
      </dgm:t>
    </dgm:pt>
    <dgm:pt modelId="{4678DCE6-4B28-420D-A96C-D090AAA4F517}">
      <dgm:prSet/>
      <dgm:spPr/>
      <dgm:t>
        <a:bodyPr/>
        <a:lstStyle/>
        <a:p>
          <a:r>
            <a:rPr lang="en-US" dirty="0"/>
            <a:t>My agency supports employees who are injured or become ill due to work </a:t>
          </a:r>
          <a:endParaRPr lang="en-IN" dirty="0"/>
        </a:p>
      </dgm:t>
    </dgm:pt>
    <dgm:pt modelId="{C32D7DC1-F5CA-4BA2-B7E3-CD52338D4BD6}" type="parTrans" cxnId="{C6F02671-4270-4BAC-AEC9-29B2E239C4FC}">
      <dgm:prSet/>
      <dgm:spPr/>
      <dgm:t>
        <a:bodyPr/>
        <a:lstStyle/>
        <a:p>
          <a:endParaRPr lang="en-IN"/>
        </a:p>
      </dgm:t>
    </dgm:pt>
    <dgm:pt modelId="{EC5C3A91-50BC-4130-A518-BC3FE8936A82}" type="sibTrans" cxnId="{C6F02671-4270-4BAC-AEC9-29B2E239C4FC}">
      <dgm:prSet/>
      <dgm:spPr/>
      <dgm:t>
        <a:bodyPr/>
        <a:lstStyle/>
        <a:p>
          <a:endParaRPr lang="en-IN"/>
        </a:p>
      </dgm:t>
    </dgm:pt>
    <dgm:pt modelId="{FAEEBF59-FDAC-4CED-9803-450FFC783B4A}">
      <dgm:prSet/>
      <dgm:spPr/>
      <dgm:t>
        <a:bodyPr/>
        <a:lstStyle/>
        <a:p>
          <a:r>
            <a:rPr lang="en-US" dirty="0"/>
            <a:t>The wellbeing of our people is important</a:t>
          </a:r>
          <a:endParaRPr lang="en-IN" dirty="0"/>
        </a:p>
      </dgm:t>
    </dgm:pt>
    <dgm:pt modelId="{EF8FEE63-FD78-4FFD-B6AB-80BBC1CB6D8F}" type="parTrans" cxnId="{A9937F82-3709-4B51-9825-28100073A2A1}">
      <dgm:prSet/>
      <dgm:spPr/>
      <dgm:t>
        <a:bodyPr/>
        <a:lstStyle/>
        <a:p>
          <a:endParaRPr lang="en-IN"/>
        </a:p>
      </dgm:t>
    </dgm:pt>
    <dgm:pt modelId="{CE3116DB-7CFE-44FE-93F1-365B0D328E3A}" type="sibTrans" cxnId="{A9937F82-3709-4B51-9825-28100073A2A1}">
      <dgm:prSet/>
      <dgm:spPr/>
      <dgm:t>
        <a:bodyPr/>
        <a:lstStyle/>
        <a:p>
          <a:endParaRPr lang="en-IN"/>
        </a:p>
      </dgm:t>
    </dgm:pt>
    <dgm:pt modelId="{487AC80A-B996-4B13-AC3A-AECD372FD4FD}">
      <dgm:prSet/>
      <dgm:spPr/>
      <dgm:t>
        <a:bodyPr/>
        <a:lstStyle/>
        <a:p>
          <a:r>
            <a:rPr lang="en-US" dirty="0"/>
            <a:t>Considering your work and life priorities, how satisfied are you with the work-life balance in your current job</a:t>
          </a:r>
          <a:endParaRPr lang="en-IN" dirty="0"/>
        </a:p>
      </dgm:t>
    </dgm:pt>
    <dgm:pt modelId="{9AF621E4-9AA5-46B5-9974-C866BCC1D02A}" type="parTrans" cxnId="{2192A4E5-AD14-4301-A402-987335C03FB8}">
      <dgm:prSet/>
      <dgm:spPr/>
      <dgm:t>
        <a:bodyPr/>
        <a:lstStyle/>
        <a:p>
          <a:endParaRPr lang="en-IN"/>
        </a:p>
      </dgm:t>
    </dgm:pt>
    <dgm:pt modelId="{60DE57A5-F6B8-40BA-9D26-554598ACAB09}" type="sibTrans" cxnId="{2192A4E5-AD14-4301-A402-987335C03FB8}">
      <dgm:prSet/>
      <dgm:spPr/>
      <dgm:t>
        <a:bodyPr/>
        <a:lstStyle/>
        <a:p>
          <a:endParaRPr lang="en-IN"/>
        </a:p>
      </dgm:t>
    </dgm:pt>
    <dgm:pt modelId="{32030C05-E910-4F48-A23F-8BDE217D6ABB}">
      <dgm:prSet/>
      <dgm:spPr/>
      <dgm:t>
        <a:bodyPr/>
        <a:lstStyle/>
        <a:p>
          <a:r>
            <a:rPr lang="en-US" dirty="0"/>
            <a:t>I have unrealistic time pressures</a:t>
          </a:r>
          <a:endParaRPr lang="en-IN" dirty="0"/>
        </a:p>
      </dgm:t>
    </dgm:pt>
    <dgm:pt modelId="{E87B8473-6B28-4763-BE2F-C51148C18355}" type="parTrans" cxnId="{462003EC-7E0F-4FDA-BD35-B2FD035965BD}">
      <dgm:prSet/>
      <dgm:spPr/>
      <dgm:t>
        <a:bodyPr/>
        <a:lstStyle/>
        <a:p>
          <a:endParaRPr lang="en-IN"/>
        </a:p>
      </dgm:t>
    </dgm:pt>
    <dgm:pt modelId="{37A25C77-7EAB-4E38-84E7-E1B614173FA8}" type="sibTrans" cxnId="{462003EC-7E0F-4FDA-BD35-B2FD035965BD}">
      <dgm:prSet/>
      <dgm:spPr/>
      <dgm:t>
        <a:bodyPr/>
        <a:lstStyle/>
        <a:p>
          <a:endParaRPr lang="en-IN"/>
        </a:p>
      </dgm:t>
    </dgm:pt>
    <dgm:pt modelId="{BEC33DCC-E7AD-4890-A2C9-E74BD42388C5}">
      <dgm:prSet/>
      <dgm:spPr/>
      <dgm:t>
        <a:bodyPr/>
        <a:lstStyle/>
        <a:p>
          <a:r>
            <a:rPr lang="en-US" dirty="0"/>
            <a:t>I have a choice in deciding how I do my work</a:t>
          </a:r>
          <a:endParaRPr lang="en-IN" dirty="0"/>
        </a:p>
      </dgm:t>
    </dgm:pt>
    <dgm:pt modelId="{BB9BBF24-91D2-4D55-BDF4-0BF28FCD305C}" type="parTrans" cxnId="{A7D94DBF-70DC-4012-A995-F082ED092AC3}">
      <dgm:prSet/>
      <dgm:spPr/>
      <dgm:t>
        <a:bodyPr/>
        <a:lstStyle/>
        <a:p>
          <a:endParaRPr lang="en-IN"/>
        </a:p>
      </dgm:t>
    </dgm:pt>
    <dgm:pt modelId="{0E240605-D91D-4A4E-ACD4-8D7369DE8A20}" type="sibTrans" cxnId="{A7D94DBF-70DC-4012-A995-F082ED092AC3}">
      <dgm:prSet/>
      <dgm:spPr/>
      <dgm:t>
        <a:bodyPr/>
        <a:lstStyle/>
        <a:p>
          <a:endParaRPr lang="en-IN"/>
        </a:p>
      </dgm:t>
    </dgm:pt>
    <dgm:pt modelId="{62703225-CDAD-4C95-AEF9-A7AEE696FEFB}">
      <dgm:prSet/>
      <dgm:spPr/>
      <dgm:t>
        <a:bodyPr/>
        <a:lstStyle/>
        <a:p>
          <a:r>
            <a:rPr lang="en-US" dirty="0"/>
            <a:t>I am clear what my duties and responsibilities are</a:t>
          </a:r>
          <a:endParaRPr lang="en-IN" dirty="0"/>
        </a:p>
      </dgm:t>
    </dgm:pt>
    <dgm:pt modelId="{C45C870D-1094-445F-9E9E-EDA551999E75}" type="parTrans" cxnId="{18CBBFAD-8ACF-463D-9C02-B211AF9CB663}">
      <dgm:prSet/>
      <dgm:spPr/>
      <dgm:t>
        <a:bodyPr/>
        <a:lstStyle/>
        <a:p>
          <a:endParaRPr lang="en-IN"/>
        </a:p>
      </dgm:t>
    </dgm:pt>
    <dgm:pt modelId="{949C2096-A30C-4EE5-A1A1-A646451DE7B0}" type="sibTrans" cxnId="{18CBBFAD-8ACF-463D-9C02-B211AF9CB663}">
      <dgm:prSet/>
      <dgm:spPr/>
      <dgm:t>
        <a:bodyPr/>
        <a:lstStyle/>
        <a:p>
          <a:endParaRPr lang="en-IN"/>
        </a:p>
      </dgm:t>
    </dgm:pt>
    <dgm:pt modelId="{77406F8B-580C-48A0-9D09-FE72B28571F7}" type="pres">
      <dgm:prSet presAssocID="{8EAC8387-1EB3-4CB6-9D66-A07520A3CF53}" presName="Name0" presStyleCnt="0">
        <dgm:presLayoutVars>
          <dgm:chMax val="7"/>
          <dgm:chPref val="7"/>
          <dgm:dir/>
        </dgm:presLayoutVars>
      </dgm:prSet>
      <dgm:spPr/>
    </dgm:pt>
    <dgm:pt modelId="{6D4BE3D0-4AD5-43FD-9828-DC322B263CC7}" type="pres">
      <dgm:prSet presAssocID="{8EAC8387-1EB3-4CB6-9D66-A07520A3CF53}" presName="Name1" presStyleCnt="0"/>
      <dgm:spPr/>
    </dgm:pt>
    <dgm:pt modelId="{403D7711-DD0A-4C9C-AD22-5DFEF24781EE}" type="pres">
      <dgm:prSet presAssocID="{8EAC8387-1EB3-4CB6-9D66-A07520A3CF53}" presName="cycle" presStyleCnt="0"/>
      <dgm:spPr/>
    </dgm:pt>
    <dgm:pt modelId="{DE160255-AFA2-434D-9E74-0F26068C5FB9}" type="pres">
      <dgm:prSet presAssocID="{8EAC8387-1EB3-4CB6-9D66-A07520A3CF53}" presName="srcNode" presStyleLbl="node1" presStyleIdx="0" presStyleCnt="7"/>
      <dgm:spPr/>
    </dgm:pt>
    <dgm:pt modelId="{A2874E1B-0797-400F-997E-4FDBC293BBFB}" type="pres">
      <dgm:prSet presAssocID="{8EAC8387-1EB3-4CB6-9D66-A07520A3CF53}" presName="conn" presStyleLbl="parChTrans1D2" presStyleIdx="0" presStyleCnt="1"/>
      <dgm:spPr/>
    </dgm:pt>
    <dgm:pt modelId="{7158A71C-10F6-4CBD-8561-9FE45F6511AD}" type="pres">
      <dgm:prSet presAssocID="{8EAC8387-1EB3-4CB6-9D66-A07520A3CF53}" presName="extraNode" presStyleLbl="node1" presStyleIdx="0" presStyleCnt="7"/>
      <dgm:spPr/>
    </dgm:pt>
    <dgm:pt modelId="{9B335F6D-8311-4B32-BF82-9873B21070C1}" type="pres">
      <dgm:prSet presAssocID="{8EAC8387-1EB3-4CB6-9D66-A07520A3CF53}" presName="dstNode" presStyleLbl="node1" presStyleIdx="0" presStyleCnt="7"/>
      <dgm:spPr/>
    </dgm:pt>
    <dgm:pt modelId="{F929BFFE-E77F-49A9-B514-B198F5DC200B}" type="pres">
      <dgm:prSet presAssocID="{50577838-974B-427C-A73E-D50C7D327BCB}" presName="text_1" presStyleLbl="node1" presStyleIdx="0" presStyleCnt="7">
        <dgm:presLayoutVars>
          <dgm:bulletEnabled val="1"/>
        </dgm:presLayoutVars>
      </dgm:prSet>
      <dgm:spPr/>
    </dgm:pt>
    <dgm:pt modelId="{2C1A80A7-B0FE-4E54-B74C-9EEC47D5643E}" type="pres">
      <dgm:prSet presAssocID="{50577838-974B-427C-A73E-D50C7D327BCB}" presName="accent_1" presStyleCnt="0"/>
      <dgm:spPr/>
    </dgm:pt>
    <dgm:pt modelId="{6DBA9D76-5229-46B4-B9A8-5C15B72C4421}" type="pres">
      <dgm:prSet presAssocID="{50577838-974B-427C-A73E-D50C7D327BCB}" presName="accentRepeatNode" presStyleLbl="solidFgAcc1" presStyleIdx="0" presStyleCnt="7"/>
      <dgm:spPr/>
    </dgm:pt>
    <dgm:pt modelId="{F8C2AFEC-79B6-455F-9BC3-E56F2EFEA3B6}" type="pres">
      <dgm:prSet presAssocID="{4678DCE6-4B28-420D-A96C-D090AAA4F517}" presName="text_2" presStyleLbl="node1" presStyleIdx="1" presStyleCnt="7">
        <dgm:presLayoutVars>
          <dgm:bulletEnabled val="1"/>
        </dgm:presLayoutVars>
      </dgm:prSet>
      <dgm:spPr/>
    </dgm:pt>
    <dgm:pt modelId="{21DE8DF0-A9A2-49BD-BBB2-4D45D0490D2F}" type="pres">
      <dgm:prSet presAssocID="{4678DCE6-4B28-420D-A96C-D090AAA4F517}" presName="accent_2" presStyleCnt="0"/>
      <dgm:spPr/>
    </dgm:pt>
    <dgm:pt modelId="{3A8AEB87-95DF-4247-9C41-36CA5CF98B1E}" type="pres">
      <dgm:prSet presAssocID="{4678DCE6-4B28-420D-A96C-D090AAA4F517}" presName="accentRepeatNode" presStyleLbl="solidFgAcc1" presStyleIdx="1" presStyleCnt="7"/>
      <dgm:spPr/>
    </dgm:pt>
    <dgm:pt modelId="{8A622ADC-10E6-40E1-9C6A-A0CC4BD5D501}" type="pres">
      <dgm:prSet presAssocID="{FAEEBF59-FDAC-4CED-9803-450FFC783B4A}" presName="text_3" presStyleLbl="node1" presStyleIdx="2" presStyleCnt="7">
        <dgm:presLayoutVars>
          <dgm:bulletEnabled val="1"/>
        </dgm:presLayoutVars>
      </dgm:prSet>
      <dgm:spPr/>
    </dgm:pt>
    <dgm:pt modelId="{102D6FFF-15DB-43FD-941B-531C31D8F258}" type="pres">
      <dgm:prSet presAssocID="{FAEEBF59-FDAC-4CED-9803-450FFC783B4A}" presName="accent_3" presStyleCnt="0"/>
      <dgm:spPr/>
    </dgm:pt>
    <dgm:pt modelId="{4613690A-3711-4B34-9C95-40E76ACCCC54}" type="pres">
      <dgm:prSet presAssocID="{FAEEBF59-FDAC-4CED-9803-450FFC783B4A}" presName="accentRepeatNode" presStyleLbl="solidFgAcc1" presStyleIdx="2" presStyleCnt="7"/>
      <dgm:spPr/>
    </dgm:pt>
    <dgm:pt modelId="{9A4B2940-17B5-4C74-AEAC-41DCD26842D3}" type="pres">
      <dgm:prSet presAssocID="{487AC80A-B996-4B13-AC3A-AECD372FD4FD}" presName="text_4" presStyleLbl="node1" presStyleIdx="3" presStyleCnt="7">
        <dgm:presLayoutVars>
          <dgm:bulletEnabled val="1"/>
        </dgm:presLayoutVars>
      </dgm:prSet>
      <dgm:spPr/>
    </dgm:pt>
    <dgm:pt modelId="{58A0E686-D425-47FA-B16A-8E7EAA1BFE83}" type="pres">
      <dgm:prSet presAssocID="{487AC80A-B996-4B13-AC3A-AECD372FD4FD}" presName="accent_4" presStyleCnt="0"/>
      <dgm:spPr/>
    </dgm:pt>
    <dgm:pt modelId="{2BE73ED7-98F3-48AF-84AD-ED3B1014F838}" type="pres">
      <dgm:prSet presAssocID="{487AC80A-B996-4B13-AC3A-AECD372FD4FD}" presName="accentRepeatNode" presStyleLbl="solidFgAcc1" presStyleIdx="3" presStyleCnt="7"/>
      <dgm:spPr/>
    </dgm:pt>
    <dgm:pt modelId="{A41F7031-CA91-436D-843D-DEEA472CBDEB}" type="pres">
      <dgm:prSet presAssocID="{32030C05-E910-4F48-A23F-8BDE217D6ABB}" presName="text_5" presStyleLbl="node1" presStyleIdx="4" presStyleCnt="7">
        <dgm:presLayoutVars>
          <dgm:bulletEnabled val="1"/>
        </dgm:presLayoutVars>
      </dgm:prSet>
      <dgm:spPr/>
    </dgm:pt>
    <dgm:pt modelId="{68FFE18D-BB7D-4442-9078-2AE54254E5E7}" type="pres">
      <dgm:prSet presAssocID="{32030C05-E910-4F48-A23F-8BDE217D6ABB}" presName="accent_5" presStyleCnt="0"/>
      <dgm:spPr/>
    </dgm:pt>
    <dgm:pt modelId="{24339F19-B82B-4949-A0C7-3B9F3473B63C}" type="pres">
      <dgm:prSet presAssocID="{32030C05-E910-4F48-A23F-8BDE217D6ABB}" presName="accentRepeatNode" presStyleLbl="solidFgAcc1" presStyleIdx="4" presStyleCnt="7"/>
      <dgm:spPr/>
    </dgm:pt>
    <dgm:pt modelId="{0E9DD6ED-DBF8-4DC2-9AC9-8AF9EC896E0B}" type="pres">
      <dgm:prSet presAssocID="{BEC33DCC-E7AD-4890-A2C9-E74BD42388C5}" presName="text_6" presStyleLbl="node1" presStyleIdx="5" presStyleCnt="7">
        <dgm:presLayoutVars>
          <dgm:bulletEnabled val="1"/>
        </dgm:presLayoutVars>
      </dgm:prSet>
      <dgm:spPr/>
    </dgm:pt>
    <dgm:pt modelId="{6006DE0B-5261-4D23-A2D1-95388DF90C6C}" type="pres">
      <dgm:prSet presAssocID="{BEC33DCC-E7AD-4890-A2C9-E74BD42388C5}" presName="accent_6" presStyleCnt="0"/>
      <dgm:spPr/>
    </dgm:pt>
    <dgm:pt modelId="{BBF74B90-F5B9-457C-BB7D-3D2E2385FEF1}" type="pres">
      <dgm:prSet presAssocID="{BEC33DCC-E7AD-4890-A2C9-E74BD42388C5}" presName="accentRepeatNode" presStyleLbl="solidFgAcc1" presStyleIdx="5" presStyleCnt="7"/>
      <dgm:spPr/>
    </dgm:pt>
    <dgm:pt modelId="{4DB12E71-3FBB-404F-A028-25FD276110C8}" type="pres">
      <dgm:prSet presAssocID="{62703225-CDAD-4C95-AEF9-A7AEE696FEFB}" presName="text_7" presStyleLbl="node1" presStyleIdx="6" presStyleCnt="7">
        <dgm:presLayoutVars>
          <dgm:bulletEnabled val="1"/>
        </dgm:presLayoutVars>
      </dgm:prSet>
      <dgm:spPr/>
    </dgm:pt>
    <dgm:pt modelId="{5AED2415-7476-48F4-A8EC-9D845077C937}" type="pres">
      <dgm:prSet presAssocID="{62703225-CDAD-4C95-AEF9-A7AEE696FEFB}" presName="accent_7" presStyleCnt="0"/>
      <dgm:spPr/>
    </dgm:pt>
    <dgm:pt modelId="{DA93169E-F7EA-4546-AAE2-7B1787A4B11F}" type="pres">
      <dgm:prSet presAssocID="{62703225-CDAD-4C95-AEF9-A7AEE696FEFB}" presName="accentRepeatNode" presStyleLbl="solidFgAcc1" presStyleIdx="6" presStyleCnt="7"/>
      <dgm:spPr/>
    </dgm:pt>
  </dgm:ptLst>
  <dgm:cxnLst>
    <dgm:cxn modelId="{3137910C-EB61-4CFF-8F63-0C8A05A62F55}" type="presOf" srcId="{62703225-CDAD-4C95-AEF9-A7AEE696FEFB}" destId="{4DB12E71-3FBB-404F-A028-25FD276110C8}" srcOrd="0" destOrd="0" presId="urn:microsoft.com/office/officeart/2008/layout/VerticalCurvedList"/>
    <dgm:cxn modelId="{EE23F00E-BB9C-4577-A544-5C8011F4AC3A}" srcId="{8EAC8387-1EB3-4CB6-9D66-A07520A3CF53}" destId="{2FE9836F-BBDE-4F21-912E-BB9EF4F581F3}" srcOrd="7" destOrd="0" parTransId="{4CD87602-99F1-4972-B4B0-07144939F22E}" sibTransId="{98918829-1509-400A-BDC7-C539C622666E}"/>
    <dgm:cxn modelId="{E1D89231-D65B-4018-B686-0A8C41533FFC}" type="presOf" srcId="{FAEEBF59-FDAC-4CED-9803-450FFC783B4A}" destId="{8A622ADC-10E6-40E1-9C6A-A0CC4BD5D501}" srcOrd="0" destOrd="0" presId="urn:microsoft.com/office/officeart/2008/layout/VerticalCurvedList"/>
    <dgm:cxn modelId="{3114EA32-3B7C-4A98-A813-178B2D9B0EB9}" type="presOf" srcId="{4678DCE6-4B28-420D-A96C-D090AAA4F517}" destId="{F8C2AFEC-79B6-455F-9BC3-E56F2EFEA3B6}" srcOrd="0" destOrd="0" presId="urn:microsoft.com/office/officeart/2008/layout/VerticalCurvedList"/>
    <dgm:cxn modelId="{7EE02B69-27B5-4EE5-BFC3-BEFDA118DB57}" type="presOf" srcId="{BEC33DCC-E7AD-4890-A2C9-E74BD42388C5}" destId="{0E9DD6ED-DBF8-4DC2-9AC9-8AF9EC896E0B}" srcOrd="0" destOrd="0" presId="urn:microsoft.com/office/officeart/2008/layout/VerticalCurvedList"/>
    <dgm:cxn modelId="{2E9A014B-CFD7-4B87-A90D-C0C9B61AB63B}" type="presOf" srcId="{487AC80A-B996-4B13-AC3A-AECD372FD4FD}" destId="{9A4B2940-17B5-4C74-AEAC-41DCD26842D3}" srcOrd="0" destOrd="0" presId="urn:microsoft.com/office/officeart/2008/layout/VerticalCurvedList"/>
    <dgm:cxn modelId="{C6F02671-4270-4BAC-AEC9-29B2E239C4FC}" srcId="{8EAC8387-1EB3-4CB6-9D66-A07520A3CF53}" destId="{4678DCE6-4B28-420D-A96C-D090AAA4F517}" srcOrd="1" destOrd="0" parTransId="{C32D7DC1-F5CA-4BA2-B7E3-CD52338D4BD6}" sibTransId="{EC5C3A91-50BC-4130-A518-BC3FE8936A82}"/>
    <dgm:cxn modelId="{A9937F82-3709-4B51-9825-28100073A2A1}" srcId="{8EAC8387-1EB3-4CB6-9D66-A07520A3CF53}" destId="{FAEEBF59-FDAC-4CED-9803-450FFC783B4A}" srcOrd="2" destOrd="0" parTransId="{EF8FEE63-FD78-4FFD-B6AB-80BBC1CB6D8F}" sibTransId="{CE3116DB-7CFE-44FE-93F1-365B0D328E3A}"/>
    <dgm:cxn modelId="{3DF57E8C-C6CC-4D39-8652-0FF925A3217F}" type="presOf" srcId="{50577838-974B-427C-A73E-D50C7D327BCB}" destId="{F929BFFE-E77F-49A9-B514-B198F5DC200B}" srcOrd="0" destOrd="0" presId="urn:microsoft.com/office/officeart/2008/layout/VerticalCurvedList"/>
    <dgm:cxn modelId="{00CE3796-1653-4CF3-ADA8-5987FD6E32D4}" srcId="{8EAC8387-1EB3-4CB6-9D66-A07520A3CF53}" destId="{50577838-974B-427C-A73E-D50C7D327BCB}" srcOrd="0" destOrd="0" parTransId="{8E6DDA01-CB1E-4FDC-A409-720A07CA878C}" sibTransId="{B4FC745F-2EE0-465F-B525-CB1A931BE90C}"/>
    <dgm:cxn modelId="{20E0C0A6-AED2-4888-BA60-A7DBC01C032F}" type="presOf" srcId="{8EAC8387-1EB3-4CB6-9D66-A07520A3CF53}" destId="{77406F8B-580C-48A0-9D09-FE72B28571F7}" srcOrd="0" destOrd="0" presId="urn:microsoft.com/office/officeart/2008/layout/VerticalCurvedList"/>
    <dgm:cxn modelId="{18CBBFAD-8ACF-463D-9C02-B211AF9CB663}" srcId="{8EAC8387-1EB3-4CB6-9D66-A07520A3CF53}" destId="{62703225-CDAD-4C95-AEF9-A7AEE696FEFB}" srcOrd="6" destOrd="0" parTransId="{C45C870D-1094-445F-9E9E-EDA551999E75}" sibTransId="{949C2096-A30C-4EE5-A1A1-A646451DE7B0}"/>
    <dgm:cxn modelId="{A7D94DBF-70DC-4012-A995-F082ED092AC3}" srcId="{8EAC8387-1EB3-4CB6-9D66-A07520A3CF53}" destId="{BEC33DCC-E7AD-4890-A2C9-E74BD42388C5}" srcOrd="5" destOrd="0" parTransId="{BB9BBF24-91D2-4D55-BDF4-0BF28FCD305C}" sibTransId="{0E240605-D91D-4A4E-ACD4-8D7369DE8A20}"/>
    <dgm:cxn modelId="{257DE2DE-E705-4E27-97AF-A44E3B15B611}" type="presOf" srcId="{32030C05-E910-4F48-A23F-8BDE217D6ABB}" destId="{A41F7031-CA91-436D-843D-DEEA472CBDEB}" srcOrd="0" destOrd="0" presId="urn:microsoft.com/office/officeart/2008/layout/VerticalCurvedList"/>
    <dgm:cxn modelId="{2192A4E5-AD14-4301-A402-987335C03FB8}" srcId="{8EAC8387-1EB3-4CB6-9D66-A07520A3CF53}" destId="{487AC80A-B996-4B13-AC3A-AECD372FD4FD}" srcOrd="3" destOrd="0" parTransId="{9AF621E4-9AA5-46B5-9974-C866BCC1D02A}" sibTransId="{60DE57A5-F6B8-40BA-9D26-554598ACAB09}"/>
    <dgm:cxn modelId="{462003EC-7E0F-4FDA-BD35-B2FD035965BD}" srcId="{8EAC8387-1EB3-4CB6-9D66-A07520A3CF53}" destId="{32030C05-E910-4F48-A23F-8BDE217D6ABB}" srcOrd="4" destOrd="0" parTransId="{E87B8473-6B28-4763-BE2F-C51148C18355}" sibTransId="{37A25C77-7EAB-4E38-84E7-E1B614173FA8}"/>
    <dgm:cxn modelId="{7F7799F7-A9CF-4A70-BFCC-A179E12E1F63}" type="presOf" srcId="{B4FC745F-2EE0-465F-B525-CB1A931BE90C}" destId="{A2874E1B-0797-400F-997E-4FDBC293BBFB}" srcOrd="0" destOrd="0" presId="urn:microsoft.com/office/officeart/2008/layout/VerticalCurvedList"/>
    <dgm:cxn modelId="{69EF0642-B305-43DE-AC2B-E7FA24BC424F}" type="presParOf" srcId="{77406F8B-580C-48A0-9D09-FE72B28571F7}" destId="{6D4BE3D0-4AD5-43FD-9828-DC322B263CC7}" srcOrd="0" destOrd="0" presId="urn:microsoft.com/office/officeart/2008/layout/VerticalCurvedList"/>
    <dgm:cxn modelId="{3AF4981D-F520-40CC-A693-229C821110BF}" type="presParOf" srcId="{6D4BE3D0-4AD5-43FD-9828-DC322B263CC7}" destId="{403D7711-DD0A-4C9C-AD22-5DFEF24781EE}" srcOrd="0" destOrd="0" presId="urn:microsoft.com/office/officeart/2008/layout/VerticalCurvedList"/>
    <dgm:cxn modelId="{BABDC151-7D89-4883-AF77-92840D7AD5A1}" type="presParOf" srcId="{403D7711-DD0A-4C9C-AD22-5DFEF24781EE}" destId="{DE160255-AFA2-434D-9E74-0F26068C5FB9}" srcOrd="0" destOrd="0" presId="urn:microsoft.com/office/officeart/2008/layout/VerticalCurvedList"/>
    <dgm:cxn modelId="{89CFEDF5-3EAE-47D9-B747-20DF90FC7BF9}" type="presParOf" srcId="{403D7711-DD0A-4C9C-AD22-5DFEF24781EE}" destId="{A2874E1B-0797-400F-997E-4FDBC293BBFB}" srcOrd="1" destOrd="0" presId="urn:microsoft.com/office/officeart/2008/layout/VerticalCurvedList"/>
    <dgm:cxn modelId="{53833299-2C89-4E94-B8B5-0C853ED0C136}" type="presParOf" srcId="{403D7711-DD0A-4C9C-AD22-5DFEF24781EE}" destId="{7158A71C-10F6-4CBD-8561-9FE45F6511AD}" srcOrd="2" destOrd="0" presId="urn:microsoft.com/office/officeart/2008/layout/VerticalCurvedList"/>
    <dgm:cxn modelId="{6844AE6B-E828-4D68-9F24-BF21CF3BDE10}" type="presParOf" srcId="{403D7711-DD0A-4C9C-AD22-5DFEF24781EE}" destId="{9B335F6D-8311-4B32-BF82-9873B21070C1}" srcOrd="3" destOrd="0" presId="urn:microsoft.com/office/officeart/2008/layout/VerticalCurvedList"/>
    <dgm:cxn modelId="{56FDCD93-1C9F-49C8-916C-74B61C75082F}" type="presParOf" srcId="{6D4BE3D0-4AD5-43FD-9828-DC322B263CC7}" destId="{F929BFFE-E77F-49A9-B514-B198F5DC200B}" srcOrd="1" destOrd="0" presId="urn:microsoft.com/office/officeart/2008/layout/VerticalCurvedList"/>
    <dgm:cxn modelId="{0657BEEE-FE2C-494E-9CF2-B431A34D3615}" type="presParOf" srcId="{6D4BE3D0-4AD5-43FD-9828-DC322B263CC7}" destId="{2C1A80A7-B0FE-4E54-B74C-9EEC47D5643E}" srcOrd="2" destOrd="0" presId="urn:microsoft.com/office/officeart/2008/layout/VerticalCurvedList"/>
    <dgm:cxn modelId="{2F4E82F5-75B6-494B-863E-629E9B461F8F}" type="presParOf" srcId="{2C1A80A7-B0FE-4E54-B74C-9EEC47D5643E}" destId="{6DBA9D76-5229-46B4-B9A8-5C15B72C4421}" srcOrd="0" destOrd="0" presId="urn:microsoft.com/office/officeart/2008/layout/VerticalCurvedList"/>
    <dgm:cxn modelId="{17088ECF-5FCA-462F-93D9-34844353FFFA}" type="presParOf" srcId="{6D4BE3D0-4AD5-43FD-9828-DC322B263CC7}" destId="{F8C2AFEC-79B6-455F-9BC3-E56F2EFEA3B6}" srcOrd="3" destOrd="0" presId="urn:microsoft.com/office/officeart/2008/layout/VerticalCurvedList"/>
    <dgm:cxn modelId="{1CD053AA-C00C-4DE3-83F5-A0AF5735E322}" type="presParOf" srcId="{6D4BE3D0-4AD5-43FD-9828-DC322B263CC7}" destId="{21DE8DF0-A9A2-49BD-BBB2-4D45D0490D2F}" srcOrd="4" destOrd="0" presId="urn:microsoft.com/office/officeart/2008/layout/VerticalCurvedList"/>
    <dgm:cxn modelId="{B26A3A36-FF8B-4E5F-A5B2-E79114F4A6DD}" type="presParOf" srcId="{21DE8DF0-A9A2-49BD-BBB2-4D45D0490D2F}" destId="{3A8AEB87-95DF-4247-9C41-36CA5CF98B1E}" srcOrd="0" destOrd="0" presId="urn:microsoft.com/office/officeart/2008/layout/VerticalCurvedList"/>
    <dgm:cxn modelId="{02C31484-129B-4C3F-97E4-0AC5E7B06426}" type="presParOf" srcId="{6D4BE3D0-4AD5-43FD-9828-DC322B263CC7}" destId="{8A622ADC-10E6-40E1-9C6A-A0CC4BD5D501}" srcOrd="5" destOrd="0" presId="urn:microsoft.com/office/officeart/2008/layout/VerticalCurvedList"/>
    <dgm:cxn modelId="{8A7A8037-8C94-4FFE-9051-BE35426C1924}" type="presParOf" srcId="{6D4BE3D0-4AD5-43FD-9828-DC322B263CC7}" destId="{102D6FFF-15DB-43FD-941B-531C31D8F258}" srcOrd="6" destOrd="0" presId="urn:microsoft.com/office/officeart/2008/layout/VerticalCurvedList"/>
    <dgm:cxn modelId="{30046F8D-4249-4860-A0A8-25B497BB0E16}" type="presParOf" srcId="{102D6FFF-15DB-43FD-941B-531C31D8F258}" destId="{4613690A-3711-4B34-9C95-40E76ACCCC54}" srcOrd="0" destOrd="0" presId="urn:microsoft.com/office/officeart/2008/layout/VerticalCurvedList"/>
    <dgm:cxn modelId="{E4FFA343-4B52-447D-9119-F0AC104C5EDF}" type="presParOf" srcId="{6D4BE3D0-4AD5-43FD-9828-DC322B263CC7}" destId="{9A4B2940-17B5-4C74-AEAC-41DCD26842D3}" srcOrd="7" destOrd="0" presId="urn:microsoft.com/office/officeart/2008/layout/VerticalCurvedList"/>
    <dgm:cxn modelId="{672B856E-5C5F-4A92-8B3C-7E4FCE1B1590}" type="presParOf" srcId="{6D4BE3D0-4AD5-43FD-9828-DC322B263CC7}" destId="{58A0E686-D425-47FA-B16A-8E7EAA1BFE83}" srcOrd="8" destOrd="0" presId="urn:microsoft.com/office/officeart/2008/layout/VerticalCurvedList"/>
    <dgm:cxn modelId="{0893A738-BAEC-48C0-9C79-D04F032C788F}" type="presParOf" srcId="{58A0E686-D425-47FA-B16A-8E7EAA1BFE83}" destId="{2BE73ED7-98F3-48AF-84AD-ED3B1014F838}" srcOrd="0" destOrd="0" presId="urn:microsoft.com/office/officeart/2008/layout/VerticalCurvedList"/>
    <dgm:cxn modelId="{5810B90F-E744-4E95-9CE0-C01FB8B4E565}" type="presParOf" srcId="{6D4BE3D0-4AD5-43FD-9828-DC322B263CC7}" destId="{A41F7031-CA91-436D-843D-DEEA472CBDEB}" srcOrd="9" destOrd="0" presId="urn:microsoft.com/office/officeart/2008/layout/VerticalCurvedList"/>
    <dgm:cxn modelId="{5CFE19C7-5AA0-4354-8761-4D7612FF51CC}" type="presParOf" srcId="{6D4BE3D0-4AD5-43FD-9828-DC322B263CC7}" destId="{68FFE18D-BB7D-4442-9078-2AE54254E5E7}" srcOrd="10" destOrd="0" presId="urn:microsoft.com/office/officeart/2008/layout/VerticalCurvedList"/>
    <dgm:cxn modelId="{E65F66DC-E8D6-41C6-B283-6D91DD7524D5}" type="presParOf" srcId="{68FFE18D-BB7D-4442-9078-2AE54254E5E7}" destId="{24339F19-B82B-4949-A0C7-3B9F3473B63C}" srcOrd="0" destOrd="0" presId="urn:microsoft.com/office/officeart/2008/layout/VerticalCurvedList"/>
    <dgm:cxn modelId="{E0B02B97-5FA9-49DD-A562-5FF067B82D8E}" type="presParOf" srcId="{6D4BE3D0-4AD5-43FD-9828-DC322B263CC7}" destId="{0E9DD6ED-DBF8-4DC2-9AC9-8AF9EC896E0B}" srcOrd="11" destOrd="0" presId="urn:microsoft.com/office/officeart/2008/layout/VerticalCurvedList"/>
    <dgm:cxn modelId="{676F6C25-9F28-4652-ABBB-3951AE05AE47}" type="presParOf" srcId="{6D4BE3D0-4AD5-43FD-9828-DC322B263CC7}" destId="{6006DE0B-5261-4D23-A2D1-95388DF90C6C}" srcOrd="12" destOrd="0" presId="urn:microsoft.com/office/officeart/2008/layout/VerticalCurvedList"/>
    <dgm:cxn modelId="{1D337BA8-1CE0-4D47-8E67-A8C2D20C0E1C}" type="presParOf" srcId="{6006DE0B-5261-4D23-A2D1-95388DF90C6C}" destId="{BBF74B90-F5B9-457C-BB7D-3D2E2385FEF1}" srcOrd="0" destOrd="0" presId="urn:microsoft.com/office/officeart/2008/layout/VerticalCurvedList"/>
    <dgm:cxn modelId="{71265285-4D74-4339-BA24-C6250410A202}" type="presParOf" srcId="{6D4BE3D0-4AD5-43FD-9828-DC322B263CC7}" destId="{4DB12E71-3FBB-404F-A028-25FD276110C8}" srcOrd="13" destOrd="0" presId="urn:microsoft.com/office/officeart/2008/layout/VerticalCurvedList"/>
    <dgm:cxn modelId="{8592F7BA-31B6-46CC-B0BD-A54DC9637BAC}" type="presParOf" srcId="{6D4BE3D0-4AD5-43FD-9828-DC322B263CC7}" destId="{5AED2415-7476-48F4-A8EC-9D845077C937}" srcOrd="14" destOrd="0" presId="urn:microsoft.com/office/officeart/2008/layout/VerticalCurvedList"/>
    <dgm:cxn modelId="{AB0D8372-1571-4E7A-90FF-A8749C6E1FED}" type="presParOf" srcId="{5AED2415-7476-48F4-A8EC-9D845077C937}" destId="{DA93169E-F7EA-4546-AAE2-7B1787A4B11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51C6F28-E422-4571-82E9-DDF5CBF63C88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D169C1B-0129-4034-9B8E-43C05D24B09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dirty="0"/>
            <a:t>Refers to job satisfaction, commitment to the organisation, and the extent to which the employees are motivated or inspired</a:t>
          </a:r>
          <a:endParaRPr lang="en-US" sz="1800" dirty="0"/>
        </a:p>
      </dgm:t>
    </dgm:pt>
    <dgm:pt modelId="{0152087F-BA85-4E4E-8575-594FEF40130C}" type="parTrans" cxnId="{553A5370-5204-4949-A61C-066ABDA1B5F8}">
      <dgm:prSet/>
      <dgm:spPr/>
      <dgm:t>
        <a:bodyPr/>
        <a:lstStyle/>
        <a:p>
          <a:endParaRPr lang="en-US"/>
        </a:p>
      </dgm:t>
    </dgm:pt>
    <dgm:pt modelId="{91312E84-7092-4408-8F82-CE0CF5F88F97}" type="sibTrans" cxnId="{553A5370-5204-4949-A61C-066ABDA1B5F8}">
      <dgm:prSet/>
      <dgm:spPr/>
      <dgm:t>
        <a:bodyPr/>
        <a:lstStyle/>
        <a:p>
          <a:endParaRPr lang="en-US"/>
        </a:p>
      </dgm:t>
    </dgm:pt>
    <dgm:pt modelId="{D6E1F895-25D3-4E5F-8C0E-E58B6E384F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dirty="0"/>
            <a:t>Strongly associated towards increased productivity and performance</a:t>
          </a:r>
          <a:endParaRPr lang="en-US" sz="1800" dirty="0"/>
        </a:p>
      </dgm:t>
    </dgm:pt>
    <dgm:pt modelId="{0E22FFB0-E358-4EAB-9BB3-EC0F84A4390E}" type="parTrans" cxnId="{2005CE01-475C-47A5-84A3-9AC4699254DE}">
      <dgm:prSet/>
      <dgm:spPr/>
      <dgm:t>
        <a:bodyPr/>
        <a:lstStyle/>
        <a:p>
          <a:endParaRPr lang="en-US"/>
        </a:p>
      </dgm:t>
    </dgm:pt>
    <dgm:pt modelId="{A85EF38A-77CC-415B-9B58-DD5A0A58EBC6}" type="sibTrans" cxnId="{2005CE01-475C-47A5-84A3-9AC4699254DE}">
      <dgm:prSet/>
      <dgm:spPr/>
      <dgm:t>
        <a:bodyPr/>
        <a:lstStyle/>
        <a:p>
          <a:endParaRPr lang="en-US"/>
        </a:p>
      </dgm:t>
    </dgm:pt>
    <dgm:pt modelId="{B3FB0003-0A3D-40C2-90DE-2C47C2D32E18}" type="pres">
      <dgm:prSet presAssocID="{C51C6F28-E422-4571-82E9-DDF5CBF63C88}" presName="root" presStyleCnt="0">
        <dgm:presLayoutVars>
          <dgm:dir/>
          <dgm:resizeHandles val="exact"/>
        </dgm:presLayoutVars>
      </dgm:prSet>
      <dgm:spPr/>
    </dgm:pt>
    <dgm:pt modelId="{88D82DD8-48E3-4721-B5BC-90396DB95437}" type="pres">
      <dgm:prSet presAssocID="{CD169C1B-0129-4034-9B8E-43C05D24B092}" presName="compNode" presStyleCnt="0"/>
      <dgm:spPr/>
    </dgm:pt>
    <dgm:pt modelId="{C9535C1D-C6AA-46F6-89D2-F4F7DE0229F1}" type="pres">
      <dgm:prSet presAssocID="{CD169C1B-0129-4034-9B8E-43C05D24B09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9762D0AC-6F98-40BA-9001-6D36FF0BB029}" type="pres">
      <dgm:prSet presAssocID="{CD169C1B-0129-4034-9B8E-43C05D24B092}" presName="spaceRect" presStyleCnt="0"/>
      <dgm:spPr/>
    </dgm:pt>
    <dgm:pt modelId="{E9B23D41-DD2E-4D0B-89C7-5A16D16255B8}" type="pres">
      <dgm:prSet presAssocID="{CD169C1B-0129-4034-9B8E-43C05D24B092}" presName="textRect" presStyleLbl="revTx" presStyleIdx="0" presStyleCnt="2">
        <dgm:presLayoutVars>
          <dgm:chMax val="1"/>
          <dgm:chPref val="1"/>
        </dgm:presLayoutVars>
      </dgm:prSet>
      <dgm:spPr/>
    </dgm:pt>
    <dgm:pt modelId="{7A74404D-46AE-4351-907E-73FA1934DD47}" type="pres">
      <dgm:prSet presAssocID="{91312E84-7092-4408-8F82-CE0CF5F88F97}" presName="sibTrans" presStyleCnt="0"/>
      <dgm:spPr/>
    </dgm:pt>
    <dgm:pt modelId="{EECC5111-108D-4216-BCF0-69903BB26CB8}" type="pres">
      <dgm:prSet presAssocID="{D6E1F895-25D3-4E5F-8C0E-E58B6E384F17}" presName="compNode" presStyleCnt="0"/>
      <dgm:spPr/>
    </dgm:pt>
    <dgm:pt modelId="{51A24ABB-40C8-4465-B928-F75DB3599DFB}" type="pres">
      <dgm:prSet presAssocID="{D6E1F895-25D3-4E5F-8C0E-E58B6E384F1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862B6A2-AF63-4A25-AE26-D9B0E984CF46}" type="pres">
      <dgm:prSet presAssocID="{D6E1F895-25D3-4E5F-8C0E-E58B6E384F17}" presName="spaceRect" presStyleCnt="0"/>
      <dgm:spPr/>
    </dgm:pt>
    <dgm:pt modelId="{875155B7-1D0E-4408-905C-23835152F776}" type="pres">
      <dgm:prSet presAssocID="{D6E1F895-25D3-4E5F-8C0E-E58B6E384F1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005CE01-475C-47A5-84A3-9AC4699254DE}" srcId="{C51C6F28-E422-4571-82E9-DDF5CBF63C88}" destId="{D6E1F895-25D3-4E5F-8C0E-E58B6E384F17}" srcOrd="1" destOrd="0" parTransId="{0E22FFB0-E358-4EAB-9BB3-EC0F84A4390E}" sibTransId="{A85EF38A-77CC-415B-9B58-DD5A0A58EBC6}"/>
    <dgm:cxn modelId="{886AB615-1CDC-4A9C-9D3E-91D52E1F7E7C}" type="presOf" srcId="{CD169C1B-0129-4034-9B8E-43C05D24B092}" destId="{E9B23D41-DD2E-4D0B-89C7-5A16D16255B8}" srcOrd="0" destOrd="0" presId="urn:microsoft.com/office/officeart/2018/2/layout/IconLabelList"/>
    <dgm:cxn modelId="{553A5370-5204-4949-A61C-066ABDA1B5F8}" srcId="{C51C6F28-E422-4571-82E9-DDF5CBF63C88}" destId="{CD169C1B-0129-4034-9B8E-43C05D24B092}" srcOrd="0" destOrd="0" parTransId="{0152087F-BA85-4E4E-8575-594FEF40130C}" sibTransId="{91312E84-7092-4408-8F82-CE0CF5F88F97}"/>
    <dgm:cxn modelId="{E9668E98-20AB-445A-B413-76DBD2A3F644}" type="presOf" srcId="{D6E1F895-25D3-4E5F-8C0E-E58B6E384F17}" destId="{875155B7-1D0E-4408-905C-23835152F776}" srcOrd="0" destOrd="0" presId="urn:microsoft.com/office/officeart/2018/2/layout/IconLabelList"/>
    <dgm:cxn modelId="{73A210AC-7DFA-477D-90E8-7495CBFE59F9}" type="presOf" srcId="{C51C6F28-E422-4571-82E9-DDF5CBF63C88}" destId="{B3FB0003-0A3D-40C2-90DE-2C47C2D32E18}" srcOrd="0" destOrd="0" presId="urn:microsoft.com/office/officeart/2018/2/layout/IconLabelList"/>
    <dgm:cxn modelId="{7398D450-F64F-4B94-8E9A-518F87221412}" type="presParOf" srcId="{B3FB0003-0A3D-40C2-90DE-2C47C2D32E18}" destId="{88D82DD8-48E3-4721-B5BC-90396DB95437}" srcOrd="0" destOrd="0" presId="urn:microsoft.com/office/officeart/2018/2/layout/IconLabelList"/>
    <dgm:cxn modelId="{0F2F736E-C847-4BF1-AEEB-9C7FF09F0187}" type="presParOf" srcId="{88D82DD8-48E3-4721-B5BC-90396DB95437}" destId="{C9535C1D-C6AA-46F6-89D2-F4F7DE0229F1}" srcOrd="0" destOrd="0" presId="urn:microsoft.com/office/officeart/2018/2/layout/IconLabelList"/>
    <dgm:cxn modelId="{EF150868-9DE9-421F-A12D-541373B23663}" type="presParOf" srcId="{88D82DD8-48E3-4721-B5BC-90396DB95437}" destId="{9762D0AC-6F98-40BA-9001-6D36FF0BB029}" srcOrd="1" destOrd="0" presId="urn:microsoft.com/office/officeart/2018/2/layout/IconLabelList"/>
    <dgm:cxn modelId="{3F1A9035-B5BC-400A-8195-311EDE5E116D}" type="presParOf" srcId="{88D82DD8-48E3-4721-B5BC-90396DB95437}" destId="{E9B23D41-DD2E-4D0B-89C7-5A16D16255B8}" srcOrd="2" destOrd="0" presId="urn:microsoft.com/office/officeart/2018/2/layout/IconLabelList"/>
    <dgm:cxn modelId="{11421A74-7FA3-4DBA-BDB3-17352ADA1210}" type="presParOf" srcId="{B3FB0003-0A3D-40C2-90DE-2C47C2D32E18}" destId="{7A74404D-46AE-4351-907E-73FA1934DD47}" srcOrd="1" destOrd="0" presId="urn:microsoft.com/office/officeart/2018/2/layout/IconLabelList"/>
    <dgm:cxn modelId="{482A73D8-F41F-4CF1-8C0E-EB303B754CAC}" type="presParOf" srcId="{B3FB0003-0A3D-40C2-90DE-2C47C2D32E18}" destId="{EECC5111-108D-4216-BCF0-69903BB26CB8}" srcOrd="2" destOrd="0" presId="urn:microsoft.com/office/officeart/2018/2/layout/IconLabelList"/>
    <dgm:cxn modelId="{E00CC66B-6D4B-4248-B391-0FAE6FCFD9B1}" type="presParOf" srcId="{EECC5111-108D-4216-BCF0-69903BB26CB8}" destId="{51A24ABB-40C8-4465-B928-F75DB3599DFB}" srcOrd="0" destOrd="0" presId="urn:microsoft.com/office/officeart/2018/2/layout/IconLabelList"/>
    <dgm:cxn modelId="{EBBAAA98-CAFF-4CA3-B65D-BFD7C3545BE9}" type="presParOf" srcId="{EECC5111-108D-4216-BCF0-69903BB26CB8}" destId="{2862B6A2-AF63-4A25-AE26-D9B0E984CF46}" srcOrd="1" destOrd="0" presId="urn:microsoft.com/office/officeart/2018/2/layout/IconLabelList"/>
    <dgm:cxn modelId="{A386BF31-EF47-443E-A3B8-FF3487A8351D}" type="presParOf" srcId="{EECC5111-108D-4216-BCF0-69903BB26CB8}" destId="{875155B7-1D0E-4408-905C-23835152F77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0C79D18-FBC9-4462-B535-CD1965D2BB4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F722187-4D9C-4397-9830-DE28A79A36CB}">
      <dgm:prSet/>
      <dgm:spPr/>
      <dgm:t>
        <a:bodyPr/>
        <a:lstStyle/>
        <a:p>
          <a:pPr algn="ctr">
            <a:lnSpc>
              <a:spcPct val="300000"/>
            </a:lnSpc>
          </a:pPr>
          <a:r>
            <a:rPr lang="en-US" b="1" dirty="0"/>
            <a:t>Supervisors should follow a gender equality in terms of their behavior towards employees.</a:t>
          </a:r>
        </a:p>
      </dgm:t>
    </dgm:pt>
    <dgm:pt modelId="{850C80AE-ED5D-4D73-8254-184D86BDBA52}" type="parTrans" cxnId="{03682607-B833-41EF-8C68-AC8274A92F2C}">
      <dgm:prSet/>
      <dgm:spPr/>
      <dgm:t>
        <a:bodyPr/>
        <a:lstStyle/>
        <a:p>
          <a:endParaRPr lang="en-US" b="1"/>
        </a:p>
      </dgm:t>
    </dgm:pt>
    <dgm:pt modelId="{5C227070-3ECB-429D-A4D5-FBF4BCCBA8D2}" type="sibTrans" cxnId="{03682607-B833-41EF-8C68-AC8274A92F2C}">
      <dgm:prSet/>
      <dgm:spPr/>
      <dgm:t>
        <a:bodyPr/>
        <a:lstStyle/>
        <a:p>
          <a:endParaRPr lang="en-US" b="1"/>
        </a:p>
      </dgm:t>
    </dgm:pt>
    <dgm:pt modelId="{BFD434E4-2374-44BD-9BE8-72337D5489B3}">
      <dgm:prSet/>
      <dgm:spPr/>
      <dgm:t>
        <a:bodyPr/>
        <a:lstStyle/>
        <a:p>
          <a:r>
            <a:rPr lang="en-US" b="1"/>
            <a:t>Larger Operational Agencies should develop more services and policies for taking care of wellbeing of the employees particularly for employee of more than 40 years of age</a:t>
          </a:r>
        </a:p>
      </dgm:t>
    </dgm:pt>
    <dgm:pt modelId="{91A87B17-B0F3-4DD3-9CC2-E65A07E440B3}" type="parTrans" cxnId="{E5B3FB75-0CA4-44E4-8B70-2D56559AAA4F}">
      <dgm:prSet/>
      <dgm:spPr/>
      <dgm:t>
        <a:bodyPr/>
        <a:lstStyle/>
        <a:p>
          <a:endParaRPr lang="en-US" b="1"/>
        </a:p>
      </dgm:t>
    </dgm:pt>
    <dgm:pt modelId="{EB8BEBB7-4609-4535-A268-D51AF31AF880}" type="sibTrans" cxnId="{E5B3FB75-0CA4-44E4-8B70-2D56559AAA4F}">
      <dgm:prSet/>
      <dgm:spPr/>
      <dgm:t>
        <a:bodyPr/>
        <a:lstStyle/>
        <a:p>
          <a:endParaRPr lang="en-US" b="1"/>
        </a:p>
      </dgm:t>
    </dgm:pt>
    <dgm:pt modelId="{B5203E37-EBAB-4890-9974-E11EA70F52A2}">
      <dgm:prSet/>
      <dgm:spPr/>
      <dgm:t>
        <a:bodyPr/>
        <a:lstStyle/>
        <a:p>
          <a:r>
            <a:rPr lang="en-US" b="1"/>
            <a:t>Supervisors &amp; agencies should develop well-structured plans and orientations for new hires and less experienced employees.</a:t>
          </a:r>
        </a:p>
      </dgm:t>
    </dgm:pt>
    <dgm:pt modelId="{FB2AA507-3CB1-4013-BB03-DFEE8C00D5F3}" type="parTrans" cxnId="{8B46E781-2087-4B91-A0E8-9C70CCD2DCB2}">
      <dgm:prSet/>
      <dgm:spPr/>
      <dgm:t>
        <a:bodyPr/>
        <a:lstStyle/>
        <a:p>
          <a:endParaRPr lang="en-US" b="1"/>
        </a:p>
      </dgm:t>
    </dgm:pt>
    <dgm:pt modelId="{9083AD9B-6969-4A16-ACFB-08771B051DCC}" type="sibTrans" cxnId="{8B46E781-2087-4B91-A0E8-9C70CCD2DCB2}">
      <dgm:prSet/>
      <dgm:spPr/>
      <dgm:t>
        <a:bodyPr/>
        <a:lstStyle/>
        <a:p>
          <a:endParaRPr lang="en-US" b="1"/>
        </a:p>
      </dgm:t>
    </dgm:pt>
    <dgm:pt modelId="{5FA83E6A-AFE9-4C47-872E-D90A8E026262}">
      <dgm:prSet/>
      <dgm:spPr/>
      <dgm:t>
        <a:bodyPr/>
        <a:lstStyle/>
        <a:p>
          <a:r>
            <a:rPr lang="en-US" b="1"/>
            <a:t>Large Operational Agencies should device a structure that allows employees to clearly understand requirements and then have freedom to perform duties in their own ways.</a:t>
          </a:r>
        </a:p>
      </dgm:t>
    </dgm:pt>
    <dgm:pt modelId="{F5D7B88F-48A5-4842-B883-96A5F825BA19}" type="parTrans" cxnId="{E2C92144-8CE7-4238-80DB-AFB1B590AC3E}">
      <dgm:prSet/>
      <dgm:spPr/>
      <dgm:t>
        <a:bodyPr/>
        <a:lstStyle/>
        <a:p>
          <a:endParaRPr lang="en-US" b="1"/>
        </a:p>
      </dgm:t>
    </dgm:pt>
    <dgm:pt modelId="{5F21B610-84BD-4F04-8590-1907FFB49F0B}" type="sibTrans" cxnId="{E2C92144-8CE7-4238-80DB-AFB1B590AC3E}">
      <dgm:prSet/>
      <dgm:spPr/>
      <dgm:t>
        <a:bodyPr/>
        <a:lstStyle/>
        <a:p>
          <a:endParaRPr lang="en-US" b="1"/>
        </a:p>
      </dgm:t>
    </dgm:pt>
    <dgm:pt modelId="{FD2075E2-0F60-45A4-9E8B-85BD9E025BB6}">
      <dgm:prSet/>
      <dgm:spPr/>
      <dgm:t>
        <a:bodyPr/>
        <a:lstStyle/>
        <a:p>
          <a:r>
            <a:rPr lang="en-US" b="1"/>
            <a:t>The Agencies &amp; Supervisors should work on strategies of engaging with their employees in order to increase productivity.</a:t>
          </a:r>
        </a:p>
      </dgm:t>
    </dgm:pt>
    <dgm:pt modelId="{B33F7F54-BD97-416D-A8A8-8DFEC9FE339E}" type="parTrans" cxnId="{093B3796-A6D5-4672-892A-8156CDB7917B}">
      <dgm:prSet/>
      <dgm:spPr/>
      <dgm:t>
        <a:bodyPr/>
        <a:lstStyle/>
        <a:p>
          <a:endParaRPr lang="en-US" b="1"/>
        </a:p>
      </dgm:t>
    </dgm:pt>
    <dgm:pt modelId="{2C263FF2-C971-49AE-A0C9-F468A5B12A5E}" type="sibTrans" cxnId="{093B3796-A6D5-4672-892A-8156CDB7917B}">
      <dgm:prSet/>
      <dgm:spPr/>
      <dgm:t>
        <a:bodyPr/>
        <a:lstStyle/>
        <a:p>
          <a:endParaRPr lang="en-US" b="1"/>
        </a:p>
      </dgm:t>
    </dgm:pt>
    <dgm:pt modelId="{9050AD75-2007-4FE8-A0CD-1FEA8CB7ACB7}" type="pres">
      <dgm:prSet presAssocID="{60C79D18-FBC9-4462-B535-CD1965D2BB47}" presName="linear" presStyleCnt="0">
        <dgm:presLayoutVars>
          <dgm:animLvl val="lvl"/>
          <dgm:resizeHandles val="exact"/>
        </dgm:presLayoutVars>
      </dgm:prSet>
      <dgm:spPr/>
    </dgm:pt>
    <dgm:pt modelId="{1507CFF5-20AC-4B4B-AB08-5239B9A58276}" type="pres">
      <dgm:prSet presAssocID="{2F722187-4D9C-4397-9830-DE28A79A36C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58B41D4-2148-4140-A970-39F19BA9C258}" type="pres">
      <dgm:prSet presAssocID="{5C227070-3ECB-429D-A4D5-FBF4BCCBA8D2}" presName="spacer" presStyleCnt="0"/>
      <dgm:spPr/>
    </dgm:pt>
    <dgm:pt modelId="{3DCC2A39-2A57-4545-AE13-22C1BD41B9AE}" type="pres">
      <dgm:prSet presAssocID="{BFD434E4-2374-44BD-9BE8-72337D5489B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A4A0AAD-4200-4DAD-A1B0-3D64A705768E}" type="pres">
      <dgm:prSet presAssocID="{EB8BEBB7-4609-4535-A268-D51AF31AF880}" presName="spacer" presStyleCnt="0"/>
      <dgm:spPr/>
    </dgm:pt>
    <dgm:pt modelId="{DA31E305-4D5A-4FC5-878B-7E367799AF68}" type="pres">
      <dgm:prSet presAssocID="{B5203E37-EBAB-4890-9974-E11EA70F52A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15F3707-FAFA-4DEF-AACC-02E1E16E2DCD}" type="pres">
      <dgm:prSet presAssocID="{9083AD9B-6969-4A16-ACFB-08771B051DCC}" presName="spacer" presStyleCnt="0"/>
      <dgm:spPr/>
    </dgm:pt>
    <dgm:pt modelId="{39136C63-978F-4478-9F34-157E143BC800}" type="pres">
      <dgm:prSet presAssocID="{5FA83E6A-AFE9-4C47-872E-D90A8E02626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89DAEA1-49F1-45D5-8486-40E961B65CD2}" type="pres">
      <dgm:prSet presAssocID="{5F21B610-84BD-4F04-8590-1907FFB49F0B}" presName="spacer" presStyleCnt="0"/>
      <dgm:spPr/>
    </dgm:pt>
    <dgm:pt modelId="{D4206F43-F470-4D1A-861B-CBA227FB59FB}" type="pres">
      <dgm:prSet presAssocID="{FD2075E2-0F60-45A4-9E8B-85BD9E025BB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3682607-B833-41EF-8C68-AC8274A92F2C}" srcId="{60C79D18-FBC9-4462-B535-CD1965D2BB47}" destId="{2F722187-4D9C-4397-9830-DE28A79A36CB}" srcOrd="0" destOrd="0" parTransId="{850C80AE-ED5D-4D73-8254-184D86BDBA52}" sibTransId="{5C227070-3ECB-429D-A4D5-FBF4BCCBA8D2}"/>
    <dgm:cxn modelId="{31BA4B13-7BC5-46A3-9710-8520EB019B27}" type="presOf" srcId="{60C79D18-FBC9-4462-B535-CD1965D2BB47}" destId="{9050AD75-2007-4FE8-A0CD-1FEA8CB7ACB7}" srcOrd="0" destOrd="0" presId="urn:microsoft.com/office/officeart/2005/8/layout/vList2"/>
    <dgm:cxn modelId="{81D2271D-FD57-4D93-800A-A49290D2D096}" type="presOf" srcId="{FD2075E2-0F60-45A4-9E8B-85BD9E025BB6}" destId="{D4206F43-F470-4D1A-861B-CBA227FB59FB}" srcOrd="0" destOrd="0" presId="urn:microsoft.com/office/officeart/2005/8/layout/vList2"/>
    <dgm:cxn modelId="{5CD62522-5E99-48D9-8B48-D977A5A15211}" type="presOf" srcId="{5FA83E6A-AFE9-4C47-872E-D90A8E026262}" destId="{39136C63-978F-4478-9F34-157E143BC800}" srcOrd="0" destOrd="0" presId="urn:microsoft.com/office/officeart/2005/8/layout/vList2"/>
    <dgm:cxn modelId="{E2C92144-8CE7-4238-80DB-AFB1B590AC3E}" srcId="{60C79D18-FBC9-4462-B535-CD1965D2BB47}" destId="{5FA83E6A-AFE9-4C47-872E-D90A8E026262}" srcOrd="3" destOrd="0" parTransId="{F5D7B88F-48A5-4842-B883-96A5F825BA19}" sibTransId="{5F21B610-84BD-4F04-8590-1907FFB49F0B}"/>
    <dgm:cxn modelId="{E5B3FB75-0CA4-44E4-8B70-2D56559AAA4F}" srcId="{60C79D18-FBC9-4462-B535-CD1965D2BB47}" destId="{BFD434E4-2374-44BD-9BE8-72337D5489B3}" srcOrd="1" destOrd="0" parTransId="{91A87B17-B0F3-4DD3-9CC2-E65A07E440B3}" sibTransId="{EB8BEBB7-4609-4535-A268-D51AF31AF880}"/>
    <dgm:cxn modelId="{51B74B7D-D06A-472F-9AE8-8435D11978D3}" type="presOf" srcId="{BFD434E4-2374-44BD-9BE8-72337D5489B3}" destId="{3DCC2A39-2A57-4545-AE13-22C1BD41B9AE}" srcOrd="0" destOrd="0" presId="urn:microsoft.com/office/officeart/2005/8/layout/vList2"/>
    <dgm:cxn modelId="{8B46E781-2087-4B91-A0E8-9C70CCD2DCB2}" srcId="{60C79D18-FBC9-4462-B535-CD1965D2BB47}" destId="{B5203E37-EBAB-4890-9974-E11EA70F52A2}" srcOrd="2" destOrd="0" parTransId="{FB2AA507-3CB1-4013-BB03-DFEE8C00D5F3}" sibTransId="{9083AD9B-6969-4A16-ACFB-08771B051DCC}"/>
    <dgm:cxn modelId="{32CBD394-2B57-450A-9565-FB52E9C8390C}" type="presOf" srcId="{2F722187-4D9C-4397-9830-DE28A79A36CB}" destId="{1507CFF5-20AC-4B4B-AB08-5239B9A58276}" srcOrd="0" destOrd="0" presId="urn:microsoft.com/office/officeart/2005/8/layout/vList2"/>
    <dgm:cxn modelId="{093B3796-A6D5-4672-892A-8156CDB7917B}" srcId="{60C79D18-FBC9-4462-B535-CD1965D2BB47}" destId="{FD2075E2-0F60-45A4-9E8B-85BD9E025BB6}" srcOrd="4" destOrd="0" parTransId="{B33F7F54-BD97-416D-A8A8-8DFEC9FE339E}" sibTransId="{2C263FF2-C971-49AE-A0C9-F468A5B12A5E}"/>
    <dgm:cxn modelId="{90AC3DB4-283B-4F8F-9B17-AD3DAB6ABCF9}" type="presOf" srcId="{B5203E37-EBAB-4890-9974-E11EA70F52A2}" destId="{DA31E305-4D5A-4FC5-878B-7E367799AF68}" srcOrd="0" destOrd="0" presId="urn:microsoft.com/office/officeart/2005/8/layout/vList2"/>
    <dgm:cxn modelId="{2E0107E5-3859-49BE-A4A4-3139FA242202}" type="presParOf" srcId="{9050AD75-2007-4FE8-A0CD-1FEA8CB7ACB7}" destId="{1507CFF5-20AC-4B4B-AB08-5239B9A58276}" srcOrd="0" destOrd="0" presId="urn:microsoft.com/office/officeart/2005/8/layout/vList2"/>
    <dgm:cxn modelId="{0A353FE6-0D36-4B26-8638-D310DFA93D43}" type="presParOf" srcId="{9050AD75-2007-4FE8-A0CD-1FEA8CB7ACB7}" destId="{158B41D4-2148-4140-A970-39F19BA9C258}" srcOrd="1" destOrd="0" presId="urn:microsoft.com/office/officeart/2005/8/layout/vList2"/>
    <dgm:cxn modelId="{F4A6FEA0-4E5C-46C2-83C6-CD5AD3A305D4}" type="presParOf" srcId="{9050AD75-2007-4FE8-A0CD-1FEA8CB7ACB7}" destId="{3DCC2A39-2A57-4545-AE13-22C1BD41B9AE}" srcOrd="2" destOrd="0" presId="urn:microsoft.com/office/officeart/2005/8/layout/vList2"/>
    <dgm:cxn modelId="{F96EDCAC-EC59-496B-B66E-228A65E0BBE0}" type="presParOf" srcId="{9050AD75-2007-4FE8-A0CD-1FEA8CB7ACB7}" destId="{6A4A0AAD-4200-4DAD-A1B0-3D64A705768E}" srcOrd="3" destOrd="0" presId="urn:microsoft.com/office/officeart/2005/8/layout/vList2"/>
    <dgm:cxn modelId="{B25DF9F2-C152-44E8-9881-CF8314AE1CDE}" type="presParOf" srcId="{9050AD75-2007-4FE8-A0CD-1FEA8CB7ACB7}" destId="{DA31E305-4D5A-4FC5-878B-7E367799AF68}" srcOrd="4" destOrd="0" presId="urn:microsoft.com/office/officeart/2005/8/layout/vList2"/>
    <dgm:cxn modelId="{347C6584-F317-47B9-ABDC-683DF2309D67}" type="presParOf" srcId="{9050AD75-2007-4FE8-A0CD-1FEA8CB7ACB7}" destId="{715F3707-FAFA-4DEF-AACC-02E1E16E2DCD}" srcOrd="5" destOrd="0" presId="urn:microsoft.com/office/officeart/2005/8/layout/vList2"/>
    <dgm:cxn modelId="{21FA1ACE-C9FA-41EF-A078-6DEB6C34FF23}" type="presParOf" srcId="{9050AD75-2007-4FE8-A0CD-1FEA8CB7ACB7}" destId="{39136C63-978F-4478-9F34-157E143BC800}" srcOrd="6" destOrd="0" presId="urn:microsoft.com/office/officeart/2005/8/layout/vList2"/>
    <dgm:cxn modelId="{2B8140C3-CDFB-4537-A61A-275B871E849E}" type="presParOf" srcId="{9050AD75-2007-4FE8-A0CD-1FEA8CB7ACB7}" destId="{689DAEA1-49F1-45D5-8486-40E961B65CD2}" srcOrd="7" destOrd="0" presId="urn:microsoft.com/office/officeart/2005/8/layout/vList2"/>
    <dgm:cxn modelId="{9CF0898D-0A0F-42E6-8E4E-99C4FEA30F43}" type="presParOf" srcId="{9050AD75-2007-4FE8-A0CD-1FEA8CB7ACB7}" destId="{D4206F43-F470-4D1A-861B-CBA227FB59F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43B2FF-0628-49F2-995E-272A6A28FD74}">
      <dsp:nvSpPr>
        <dsp:cNvPr id="0" name=""/>
        <dsp:cNvSpPr/>
      </dsp:nvSpPr>
      <dsp:spPr>
        <a:xfrm>
          <a:off x="0" y="0"/>
          <a:ext cx="8811491" cy="107257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>
              <a:latin typeface="Neue Haas Grotesk Text Pro"/>
            </a:rPr>
            <a:t>Leadership – an important  factor of innovaton</a:t>
          </a:r>
        </a:p>
      </dsp:txBody>
      <dsp:txXfrm>
        <a:off x="52359" y="52359"/>
        <a:ext cx="8706773" cy="967861"/>
      </dsp:txXfrm>
    </dsp:sp>
    <dsp:sp modelId="{FC21F223-1AAB-4595-8C20-2F510DFDE30F}">
      <dsp:nvSpPr>
        <dsp:cNvPr id="0" name=""/>
        <dsp:cNvSpPr/>
      </dsp:nvSpPr>
      <dsp:spPr>
        <a:xfrm>
          <a:off x="0" y="1159243"/>
          <a:ext cx="8811491" cy="1072579"/>
        </a:xfrm>
        <a:prstGeom prst="roundRect">
          <a:avLst/>
        </a:prstGeom>
        <a:gradFill rotWithShape="0">
          <a:gsLst>
            <a:gs pos="0">
              <a:schemeClr val="accent5">
                <a:hueOff val="5803288"/>
                <a:satOff val="2564"/>
                <a:lumOff val="-281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803288"/>
                <a:satOff val="2564"/>
                <a:lumOff val="-281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803288"/>
                <a:satOff val="2564"/>
                <a:lumOff val="-281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>
              <a:latin typeface="Neue Haas Grotesk Text Pro"/>
            </a:rPr>
            <a:t>Exploring leadership styles among Australian Managers</a:t>
          </a:r>
        </a:p>
      </dsp:txBody>
      <dsp:txXfrm>
        <a:off x="52359" y="1211602"/>
        <a:ext cx="8706773" cy="967861"/>
      </dsp:txXfrm>
    </dsp:sp>
    <dsp:sp modelId="{9EA25608-884E-4540-B8C4-70AC01379E94}">
      <dsp:nvSpPr>
        <dsp:cNvPr id="0" name=""/>
        <dsp:cNvSpPr/>
      </dsp:nvSpPr>
      <dsp:spPr>
        <a:xfrm>
          <a:off x="0" y="2309582"/>
          <a:ext cx="8811491" cy="1072579"/>
        </a:xfrm>
        <a:prstGeom prst="roundRect">
          <a:avLst/>
        </a:prstGeom>
        <a:gradFill rotWithShape="0">
          <a:gsLst>
            <a:gs pos="0">
              <a:schemeClr val="accent5">
                <a:hueOff val="11606576"/>
                <a:satOff val="5128"/>
                <a:lumOff val="-56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1606576"/>
                <a:satOff val="5128"/>
                <a:lumOff val="-56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1606576"/>
                <a:satOff val="5128"/>
                <a:lumOff val="-56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>
              <a:latin typeface="Neue Haas Grotesk Text Pro"/>
            </a:rPr>
            <a:t>Employee perceptions of well being and productivity</a:t>
          </a:r>
        </a:p>
      </dsp:txBody>
      <dsp:txXfrm>
        <a:off x="52359" y="2361941"/>
        <a:ext cx="8706773" cy="967861"/>
      </dsp:txXfrm>
    </dsp:sp>
    <dsp:sp modelId="{0F8B88A0-6B11-4ED4-AC93-7635E34DBFA5}">
      <dsp:nvSpPr>
        <dsp:cNvPr id="0" name=""/>
        <dsp:cNvSpPr/>
      </dsp:nvSpPr>
      <dsp:spPr>
        <a:xfrm>
          <a:off x="0" y="3459922"/>
          <a:ext cx="8811491" cy="1072579"/>
        </a:xfrm>
        <a:prstGeom prst="roundRect">
          <a:avLst/>
        </a:prstGeom>
        <a:gradFill rotWithShape="0">
          <a:gsLst>
            <a:gs pos="0">
              <a:schemeClr val="accent5">
                <a:hueOff val="17409864"/>
                <a:satOff val="7692"/>
                <a:lumOff val="-843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7409864"/>
                <a:satOff val="7692"/>
                <a:lumOff val="-843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7409864"/>
                <a:satOff val="7692"/>
                <a:lumOff val="-843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>
              <a:latin typeface="Neue Haas Grotesk Text Pro"/>
            </a:rPr>
            <a:t>Ways to build a healthy working environment.</a:t>
          </a:r>
        </a:p>
      </dsp:txBody>
      <dsp:txXfrm>
        <a:off x="52359" y="3512281"/>
        <a:ext cx="8706773" cy="967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70FE6-F167-436C-9A56-52365ECFAA07}">
      <dsp:nvSpPr>
        <dsp:cNvPr id="0" name=""/>
        <dsp:cNvSpPr/>
      </dsp:nvSpPr>
      <dsp:spPr>
        <a:xfrm>
          <a:off x="500276" y="3143"/>
          <a:ext cx="2767488" cy="166049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Neue Haas Grotesk Text Pro"/>
            </a:rPr>
            <a:t>Transformational</a:t>
          </a:r>
          <a:endParaRPr lang="en-US" sz="2500" kern="1200" dirty="0"/>
        </a:p>
      </dsp:txBody>
      <dsp:txXfrm>
        <a:off x="500276" y="3143"/>
        <a:ext cx="2767488" cy="1660493"/>
      </dsp:txXfrm>
    </dsp:sp>
    <dsp:sp modelId="{AE2098F4-5967-4C79-BD07-77B9E7C655F6}">
      <dsp:nvSpPr>
        <dsp:cNvPr id="0" name=""/>
        <dsp:cNvSpPr/>
      </dsp:nvSpPr>
      <dsp:spPr>
        <a:xfrm>
          <a:off x="3544514" y="3143"/>
          <a:ext cx="2767488" cy="1660493"/>
        </a:xfrm>
        <a:prstGeom prst="rect">
          <a:avLst/>
        </a:prstGeom>
        <a:gradFill rotWithShape="0">
          <a:gsLst>
            <a:gs pos="0">
              <a:schemeClr val="accent5">
                <a:hueOff val="4352466"/>
                <a:satOff val="1923"/>
                <a:lumOff val="-21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4352466"/>
                <a:satOff val="1923"/>
                <a:lumOff val="-21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4352466"/>
                <a:satOff val="1923"/>
                <a:lumOff val="-21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Neue Haas Grotesk Text Pro"/>
            </a:rPr>
            <a:t>Consideration</a:t>
          </a:r>
          <a:endParaRPr lang="en-US" sz="2500" kern="1200" dirty="0"/>
        </a:p>
      </dsp:txBody>
      <dsp:txXfrm>
        <a:off x="3544514" y="3143"/>
        <a:ext cx="2767488" cy="1660493"/>
      </dsp:txXfrm>
    </dsp:sp>
    <dsp:sp modelId="{8BAF8FDD-C01E-4B25-AD8B-CB0455C27BA3}">
      <dsp:nvSpPr>
        <dsp:cNvPr id="0" name=""/>
        <dsp:cNvSpPr/>
      </dsp:nvSpPr>
      <dsp:spPr>
        <a:xfrm>
          <a:off x="500276" y="1940385"/>
          <a:ext cx="2767488" cy="1660493"/>
        </a:xfrm>
        <a:prstGeom prst="rect">
          <a:avLst/>
        </a:prstGeom>
        <a:gradFill rotWithShape="0">
          <a:gsLst>
            <a:gs pos="0">
              <a:schemeClr val="accent5">
                <a:hueOff val="8704932"/>
                <a:satOff val="3846"/>
                <a:lumOff val="-421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8704932"/>
                <a:satOff val="3846"/>
                <a:lumOff val="-421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8704932"/>
                <a:satOff val="3846"/>
                <a:lumOff val="-421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Neue Haas Grotesk Text Pro"/>
            </a:rPr>
            <a:t>Autocratic</a:t>
          </a:r>
          <a:endParaRPr lang="en-US" sz="2500" kern="1200" dirty="0"/>
        </a:p>
      </dsp:txBody>
      <dsp:txXfrm>
        <a:off x="500276" y="1940385"/>
        <a:ext cx="2767488" cy="1660493"/>
      </dsp:txXfrm>
    </dsp:sp>
    <dsp:sp modelId="{83785A71-A096-4084-B71E-23833F14FAD5}">
      <dsp:nvSpPr>
        <dsp:cNvPr id="0" name=""/>
        <dsp:cNvSpPr/>
      </dsp:nvSpPr>
      <dsp:spPr>
        <a:xfrm>
          <a:off x="3544514" y="1940385"/>
          <a:ext cx="2767488" cy="1660493"/>
        </a:xfrm>
        <a:prstGeom prst="rect">
          <a:avLst/>
        </a:prstGeom>
        <a:gradFill rotWithShape="0">
          <a:gsLst>
            <a:gs pos="0">
              <a:schemeClr val="accent5">
                <a:hueOff val="13057397"/>
                <a:satOff val="5769"/>
                <a:lumOff val="-63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3057397"/>
                <a:satOff val="5769"/>
                <a:lumOff val="-63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3057397"/>
                <a:satOff val="5769"/>
                <a:lumOff val="-63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Neue Haas Grotesk Text Pro"/>
            </a:rPr>
            <a:t>Bureaucratic</a:t>
          </a:r>
          <a:endParaRPr lang="en-US" sz="2500" kern="1200" dirty="0"/>
        </a:p>
      </dsp:txBody>
      <dsp:txXfrm>
        <a:off x="3544514" y="1940385"/>
        <a:ext cx="2767488" cy="1660493"/>
      </dsp:txXfrm>
    </dsp:sp>
    <dsp:sp modelId="{85F97E72-2BE1-459B-83BA-029B86E0DFE6}">
      <dsp:nvSpPr>
        <dsp:cNvPr id="0" name=""/>
        <dsp:cNvSpPr/>
      </dsp:nvSpPr>
      <dsp:spPr>
        <a:xfrm>
          <a:off x="2022395" y="3877627"/>
          <a:ext cx="2767488" cy="1660493"/>
        </a:xfrm>
        <a:prstGeom prst="rect">
          <a:avLst/>
        </a:prstGeom>
        <a:gradFill rotWithShape="0">
          <a:gsLst>
            <a:gs pos="0">
              <a:schemeClr val="accent5">
                <a:hueOff val="17409864"/>
                <a:satOff val="7692"/>
                <a:lumOff val="-843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7409864"/>
                <a:satOff val="7692"/>
                <a:lumOff val="-843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7409864"/>
                <a:satOff val="7692"/>
                <a:lumOff val="-843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Neue Haas Grotesk Text Pro"/>
            </a:rPr>
            <a:t>Transactional</a:t>
          </a:r>
          <a:endParaRPr lang="en-US" sz="2500" kern="1200" dirty="0"/>
        </a:p>
      </dsp:txBody>
      <dsp:txXfrm>
        <a:off x="2022395" y="3877627"/>
        <a:ext cx="2767488" cy="16604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EDBB23-17D0-4B13-9FEC-393E2A658B74}">
      <dsp:nvSpPr>
        <dsp:cNvPr id="0" name=""/>
        <dsp:cNvSpPr/>
      </dsp:nvSpPr>
      <dsp:spPr>
        <a:xfrm>
          <a:off x="0" y="0"/>
          <a:ext cx="7450875" cy="10148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Neue Haas Grotesk Text Pro"/>
            </a:rPr>
            <a:t> Significant </a:t>
          </a:r>
          <a:r>
            <a:rPr lang="en-GB" sz="2000" kern="1200" dirty="0"/>
            <a:t> </a:t>
          </a:r>
          <a:r>
            <a:rPr lang="en-GB" sz="2000" kern="1200" dirty="0">
              <a:latin typeface="Neue Haas Grotesk Text Pro"/>
            </a:rPr>
            <a:t>leadership styles for</a:t>
          </a:r>
          <a:r>
            <a:rPr lang="en-GB" sz="2000" kern="1200" dirty="0"/>
            <a:t> innovation in the public sector in Australia</a:t>
          </a:r>
          <a:endParaRPr lang="en-US" sz="2000" kern="1200" dirty="0">
            <a:latin typeface="Neue Haas Grotesk Text Pro"/>
          </a:endParaRPr>
        </a:p>
      </dsp:txBody>
      <dsp:txXfrm>
        <a:off x="29725" y="29725"/>
        <a:ext cx="6236977" cy="955449"/>
      </dsp:txXfrm>
    </dsp:sp>
    <dsp:sp modelId="{77BB1AC0-DC04-49B4-9380-705233B12CEA}">
      <dsp:nvSpPr>
        <dsp:cNvPr id="0" name=""/>
        <dsp:cNvSpPr/>
      </dsp:nvSpPr>
      <dsp:spPr>
        <a:xfrm>
          <a:off x="556396" y="1155857"/>
          <a:ext cx="7450875" cy="10148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4352466"/>
                <a:satOff val="1923"/>
                <a:lumOff val="-21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4352466"/>
                <a:satOff val="1923"/>
                <a:lumOff val="-21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4352466"/>
                <a:satOff val="1923"/>
                <a:lumOff val="-21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Neue Haas Grotesk Text Pro"/>
            </a:rPr>
            <a:t>Validating characteristics of Australian Managers and Supervisors based on leadership styles.</a:t>
          </a:r>
          <a:endParaRPr lang="en-US" sz="2000" kern="1200" dirty="0">
            <a:latin typeface="Neue Haas Grotesk Text Pro"/>
          </a:endParaRPr>
        </a:p>
      </dsp:txBody>
      <dsp:txXfrm>
        <a:off x="586121" y="1185582"/>
        <a:ext cx="6175344" cy="955449"/>
      </dsp:txXfrm>
    </dsp:sp>
    <dsp:sp modelId="{B0F1AD8E-EEAC-411A-BC78-EED2A80BA864}">
      <dsp:nvSpPr>
        <dsp:cNvPr id="0" name=""/>
        <dsp:cNvSpPr/>
      </dsp:nvSpPr>
      <dsp:spPr>
        <a:xfrm>
          <a:off x="1112793" y="2311715"/>
          <a:ext cx="7450875" cy="10148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8704932"/>
                <a:satOff val="3846"/>
                <a:lumOff val="-421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8704932"/>
                <a:satOff val="3846"/>
                <a:lumOff val="-421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8704932"/>
                <a:satOff val="3846"/>
                <a:lumOff val="-421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Neue Haas Grotesk Text Pro"/>
            </a:rPr>
            <a:t>Employee impressions</a:t>
          </a:r>
          <a:r>
            <a:rPr lang="en-GB" sz="2000" kern="1200" dirty="0"/>
            <a:t> about immediate </a:t>
          </a:r>
          <a:r>
            <a:rPr lang="en-GB" sz="2000" kern="1200" dirty="0">
              <a:latin typeface="Neue Haas Grotesk Text Pro"/>
            </a:rPr>
            <a:t>work group</a:t>
          </a:r>
          <a:r>
            <a:rPr lang="en-GB" sz="2000" kern="1200" dirty="0"/>
            <a:t> and</a:t>
          </a:r>
          <a:r>
            <a:rPr lang="en-GB" sz="2000" kern="1200" dirty="0">
              <a:latin typeface="Neue Haas Grotesk Text Pro"/>
            </a:rPr>
            <a:t> </a:t>
          </a:r>
          <a:r>
            <a:rPr lang="en-GB" sz="2000" kern="1200" dirty="0"/>
            <a:t> supervisors</a:t>
          </a:r>
          <a:r>
            <a:rPr lang="en-GB" sz="2000" kern="1200" dirty="0">
              <a:latin typeface="Neue Haas Grotesk Text Pro"/>
            </a:rPr>
            <a:t> : male/female</a:t>
          </a:r>
        </a:p>
      </dsp:txBody>
      <dsp:txXfrm>
        <a:off x="1142518" y="2341440"/>
        <a:ext cx="6175344" cy="955449"/>
      </dsp:txXfrm>
    </dsp:sp>
    <dsp:sp modelId="{88A4C751-0580-468C-A406-077133258480}">
      <dsp:nvSpPr>
        <dsp:cNvPr id="0" name=""/>
        <dsp:cNvSpPr/>
      </dsp:nvSpPr>
      <dsp:spPr>
        <a:xfrm>
          <a:off x="1669189" y="3467573"/>
          <a:ext cx="7450875" cy="10148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3057397"/>
                <a:satOff val="5769"/>
                <a:lumOff val="-63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3057397"/>
                <a:satOff val="5769"/>
                <a:lumOff val="-63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3057397"/>
                <a:satOff val="5769"/>
                <a:lumOff val="-63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Neue Haas Grotesk Text Pro"/>
            </a:rPr>
            <a:t>Perceptions about well being in 2014 vs 2015.</a:t>
          </a:r>
          <a:endParaRPr lang="en-GB" sz="2000" kern="1200" dirty="0"/>
        </a:p>
      </dsp:txBody>
      <dsp:txXfrm>
        <a:off x="1698914" y="3497298"/>
        <a:ext cx="6175344" cy="955449"/>
      </dsp:txXfrm>
    </dsp:sp>
    <dsp:sp modelId="{117D758B-04BE-4C84-ABEC-C890F1D6B0E8}">
      <dsp:nvSpPr>
        <dsp:cNvPr id="0" name=""/>
        <dsp:cNvSpPr/>
      </dsp:nvSpPr>
      <dsp:spPr>
        <a:xfrm>
          <a:off x="2225586" y="4623431"/>
          <a:ext cx="7450875" cy="10148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7409864"/>
                <a:satOff val="7692"/>
                <a:lumOff val="-843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7409864"/>
                <a:satOff val="7692"/>
                <a:lumOff val="-843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7409864"/>
                <a:satOff val="7692"/>
                <a:lumOff val="-843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Productivity and ways of working in 2014 vs 2015</a:t>
          </a:r>
        </a:p>
      </dsp:txBody>
      <dsp:txXfrm>
        <a:off x="2255311" y="4653156"/>
        <a:ext cx="6175344" cy="955449"/>
      </dsp:txXfrm>
    </dsp:sp>
    <dsp:sp modelId="{43DD891D-093B-4122-98C0-9822281951BF}">
      <dsp:nvSpPr>
        <dsp:cNvPr id="0" name=""/>
        <dsp:cNvSpPr/>
      </dsp:nvSpPr>
      <dsp:spPr>
        <a:xfrm>
          <a:off x="6791191" y="741440"/>
          <a:ext cx="659684" cy="65968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6939620" y="741440"/>
        <a:ext cx="362826" cy="496412"/>
      </dsp:txXfrm>
    </dsp:sp>
    <dsp:sp modelId="{DF9DAC44-01D4-4B71-AE9B-8EDF2071B898}">
      <dsp:nvSpPr>
        <dsp:cNvPr id="0" name=""/>
        <dsp:cNvSpPr/>
      </dsp:nvSpPr>
      <dsp:spPr>
        <a:xfrm>
          <a:off x="7347587" y="1897298"/>
          <a:ext cx="659684" cy="65968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5751899"/>
            <a:satOff val="-419"/>
            <a:lumOff val="-499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7496016" y="1897298"/>
        <a:ext cx="362826" cy="496412"/>
      </dsp:txXfrm>
    </dsp:sp>
    <dsp:sp modelId="{3CEDCE0C-CE59-4920-8A15-A46422C471F8}">
      <dsp:nvSpPr>
        <dsp:cNvPr id="0" name=""/>
        <dsp:cNvSpPr/>
      </dsp:nvSpPr>
      <dsp:spPr>
        <a:xfrm>
          <a:off x="7903984" y="3036241"/>
          <a:ext cx="659684" cy="65968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11503798"/>
            <a:satOff val="-839"/>
            <a:lumOff val="-99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8052413" y="3036241"/>
        <a:ext cx="362826" cy="496412"/>
      </dsp:txXfrm>
    </dsp:sp>
    <dsp:sp modelId="{C263B1E6-E731-40A3-9D6C-D5776B1B6537}">
      <dsp:nvSpPr>
        <dsp:cNvPr id="0" name=""/>
        <dsp:cNvSpPr/>
      </dsp:nvSpPr>
      <dsp:spPr>
        <a:xfrm>
          <a:off x="8460380" y="4203375"/>
          <a:ext cx="659684" cy="65968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17255696"/>
            <a:satOff val="-1258"/>
            <a:lumOff val="-1497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8608809" y="4203375"/>
        <a:ext cx="362826" cy="4964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9C792-F340-41D5-AA2E-82E5C56C5F3F}">
      <dsp:nvSpPr>
        <dsp:cNvPr id="0" name=""/>
        <dsp:cNvSpPr/>
      </dsp:nvSpPr>
      <dsp:spPr>
        <a:xfrm>
          <a:off x="8023700" y="1091964"/>
          <a:ext cx="2401316" cy="24014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9C220C-139A-44B6-8EDA-8CE026EFE15A}">
      <dsp:nvSpPr>
        <dsp:cNvPr id="0" name=""/>
        <dsp:cNvSpPr/>
      </dsp:nvSpPr>
      <dsp:spPr>
        <a:xfrm>
          <a:off x="8104018" y="1172026"/>
          <a:ext cx="2241709" cy="2241315"/>
        </a:xfrm>
        <a:prstGeom prst="ellipse">
          <a:avLst/>
        </a:prstGeom>
        <a:solidFill>
          <a:schemeClr val="accent5">
            <a:hueOff val="2487123"/>
            <a:satOff val="1099"/>
            <a:lumOff val="-1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bg1"/>
              </a:solidFill>
            </a:rPr>
            <a:t>Validating conclusions for entire population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8424263" y="1492274"/>
        <a:ext cx="1601220" cy="1600819"/>
      </dsp:txXfrm>
    </dsp:sp>
    <dsp:sp modelId="{E1ABE55B-A129-4BEA-AFBF-879AFA02005C}">
      <dsp:nvSpPr>
        <dsp:cNvPr id="0" name=""/>
        <dsp:cNvSpPr/>
      </dsp:nvSpPr>
      <dsp:spPr>
        <a:xfrm rot="2700000">
          <a:off x="5531748" y="1091795"/>
          <a:ext cx="2401355" cy="2401355"/>
        </a:xfrm>
        <a:prstGeom prst="teardrop">
          <a:avLst>
            <a:gd name="adj" fmla="val 100000"/>
          </a:avLst>
        </a:prstGeom>
        <a:solidFill>
          <a:schemeClr val="accent5">
            <a:hueOff val="4974247"/>
            <a:satOff val="2198"/>
            <a:lumOff val="-24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E0C17F-7B9C-49AE-9F09-F49E572066CF}">
      <dsp:nvSpPr>
        <dsp:cNvPr id="0" name=""/>
        <dsp:cNvSpPr/>
      </dsp:nvSpPr>
      <dsp:spPr>
        <a:xfrm>
          <a:off x="5622384" y="1172026"/>
          <a:ext cx="2241709" cy="2241315"/>
        </a:xfrm>
        <a:prstGeom prst="ellipse">
          <a:avLst/>
        </a:prstGeom>
        <a:solidFill>
          <a:schemeClr val="accent5">
            <a:hueOff val="7461370"/>
            <a:satOff val="3297"/>
            <a:lumOff val="-36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>
              <a:solidFill>
                <a:schemeClr val="bg1"/>
              </a:solidFill>
            </a:rPr>
            <a:t>Impressions – workplace, leadership, job satisfaction and overall development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5942628" y="1492274"/>
        <a:ext cx="1601220" cy="1600819"/>
      </dsp:txXfrm>
    </dsp:sp>
    <dsp:sp modelId="{EB7BC76F-94CB-4000-8F33-BB568B940717}">
      <dsp:nvSpPr>
        <dsp:cNvPr id="0" name=""/>
        <dsp:cNvSpPr/>
      </dsp:nvSpPr>
      <dsp:spPr>
        <a:xfrm rot="2700000">
          <a:off x="3060411" y="1091795"/>
          <a:ext cx="2401355" cy="2401355"/>
        </a:xfrm>
        <a:prstGeom prst="teardrop">
          <a:avLst>
            <a:gd name="adj" fmla="val 100000"/>
          </a:avLst>
        </a:prstGeom>
        <a:solidFill>
          <a:schemeClr val="accent5">
            <a:hueOff val="9948494"/>
            <a:satOff val="4395"/>
            <a:lumOff val="-48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31795-F2A1-4272-A1B4-4ABDED80E894}">
      <dsp:nvSpPr>
        <dsp:cNvPr id="0" name=""/>
        <dsp:cNvSpPr/>
      </dsp:nvSpPr>
      <dsp:spPr>
        <a:xfrm>
          <a:off x="3140749" y="1172026"/>
          <a:ext cx="2241709" cy="2241315"/>
        </a:xfrm>
        <a:prstGeom prst="ellipse">
          <a:avLst/>
        </a:prstGeom>
        <a:solidFill>
          <a:schemeClr val="accent5">
            <a:hueOff val="12435617"/>
            <a:satOff val="5494"/>
            <a:lumOff val="-60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>
              <a:solidFill>
                <a:schemeClr val="bg1"/>
              </a:solidFill>
            </a:rPr>
            <a:t>91,000 respondents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460993" y="1492274"/>
        <a:ext cx="1601220" cy="1600819"/>
      </dsp:txXfrm>
    </dsp:sp>
    <dsp:sp modelId="{D919DA85-D3BE-446C-8382-4E97162C2127}">
      <dsp:nvSpPr>
        <dsp:cNvPr id="0" name=""/>
        <dsp:cNvSpPr/>
      </dsp:nvSpPr>
      <dsp:spPr>
        <a:xfrm rot="2700000">
          <a:off x="578776" y="1091795"/>
          <a:ext cx="2401355" cy="2401355"/>
        </a:xfrm>
        <a:prstGeom prst="teardrop">
          <a:avLst>
            <a:gd name="adj" fmla="val 100000"/>
          </a:avLst>
        </a:prstGeom>
        <a:solidFill>
          <a:schemeClr val="accent5">
            <a:hueOff val="14922740"/>
            <a:satOff val="6593"/>
            <a:lumOff val="-72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CA539-515E-4A7E-93A0-2435EE1D2A47}">
      <dsp:nvSpPr>
        <dsp:cNvPr id="0" name=""/>
        <dsp:cNvSpPr/>
      </dsp:nvSpPr>
      <dsp:spPr>
        <a:xfrm>
          <a:off x="659114" y="1172026"/>
          <a:ext cx="2241709" cy="2241315"/>
        </a:xfrm>
        <a:prstGeom prst="ellipse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bg1"/>
              </a:solidFill>
            </a:rPr>
            <a:t>Response Rate – 66%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979358" y="1492274"/>
        <a:ext cx="1601220" cy="16008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0CFAF-F8EB-4198-BDA9-558D7FD9FAD6}">
      <dsp:nvSpPr>
        <dsp:cNvPr id="0" name=""/>
        <dsp:cNvSpPr/>
      </dsp:nvSpPr>
      <dsp:spPr>
        <a:xfrm>
          <a:off x="679050" y="581261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7A4949-2FC0-4194-9C80-0453EBA30393}">
      <dsp:nvSpPr>
        <dsp:cNvPr id="0" name=""/>
        <dsp:cNvSpPr/>
      </dsp:nvSpPr>
      <dsp:spPr>
        <a:xfrm>
          <a:off x="1081237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5050F-853F-437B-8FA5-9E925E76255F}">
      <dsp:nvSpPr>
        <dsp:cNvPr id="0" name=""/>
        <dsp:cNvSpPr/>
      </dsp:nvSpPr>
      <dsp:spPr>
        <a:xfrm>
          <a:off x="75768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300" kern="1200" dirty="0"/>
            <a:t>Questions asked – 5-point agreement scale</a:t>
          </a:r>
          <a:endParaRPr lang="en-US" sz="1300" kern="1200" dirty="0"/>
        </a:p>
      </dsp:txBody>
      <dsp:txXfrm>
        <a:off x="75768" y="3056262"/>
        <a:ext cx="3093750" cy="720000"/>
      </dsp:txXfrm>
    </dsp:sp>
    <dsp:sp modelId="{A6D95AD7-8E24-4334-8883-E0FEBAE70471}">
      <dsp:nvSpPr>
        <dsp:cNvPr id="0" name=""/>
        <dsp:cNvSpPr/>
      </dsp:nvSpPr>
      <dsp:spPr>
        <a:xfrm>
          <a:off x="4314206" y="581261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86FC88-AE59-4DD9-973C-282FA8AA7A90}">
      <dsp:nvSpPr>
        <dsp:cNvPr id="0" name=""/>
        <dsp:cNvSpPr/>
      </dsp:nvSpPr>
      <dsp:spPr>
        <a:xfrm>
          <a:off x="4716393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E134D-C374-451E-B3A3-6D55F6556504}">
      <dsp:nvSpPr>
        <dsp:cNvPr id="0" name=""/>
        <dsp:cNvSpPr/>
      </dsp:nvSpPr>
      <dsp:spPr>
        <a:xfrm>
          <a:off x="3710925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300" kern="1200" dirty="0"/>
            <a:t>To calculate index – recoded to scale of 10</a:t>
          </a:r>
          <a:endParaRPr lang="en-US" sz="1300" kern="1200" dirty="0"/>
        </a:p>
      </dsp:txBody>
      <dsp:txXfrm>
        <a:off x="3710925" y="3056262"/>
        <a:ext cx="3093750" cy="720000"/>
      </dsp:txXfrm>
    </dsp:sp>
    <dsp:sp modelId="{F43CD138-3F00-4BDC-9821-B9D7A69B7630}">
      <dsp:nvSpPr>
        <dsp:cNvPr id="0" name=""/>
        <dsp:cNvSpPr/>
      </dsp:nvSpPr>
      <dsp:spPr>
        <a:xfrm>
          <a:off x="7949362" y="581261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AAE479-D1FA-4B00-848E-B27EF356CEC7}">
      <dsp:nvSpPr>
        <dsp:cNvPr id="0" name=""/>
        <dsp:cNvSpPr/>
      </dsp:nvSpPr>
      <dsp:spPr>
        <a:xfrm>
          <a:off x="8351550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629CB3-4F45-45BD-B4CC-8CB3ABBA9089}">
      <dsp:nvSpPr>
        <dsp:cNvPr id="0" name=""/>
        <dsp:cNvSpPr/>
      </dsp:nvSpPr>
      <dsp:spPr>
        <a:xfrm>
          <a:off x="7346081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300" kern="1200"/>
            <a:t>Recoded responses – averaged across the selected questions for individual respondants</a:t>
          </a:r>
          <a:endParaRPr lang="en-US" sz="1300" kern="1200"/>
        </a:p>
      </dsp:txBody>
      <dsp:txXfrm>
        <a:off x="7346081" y="3056262"/>
        <a:ext cx="3093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874E1B-0797-400F-997E-4FDBC293BBFB}">
      <dsp:nvSpPr>
        <dsp:cNvPr id="0" name=""/>
        <dsp:cNvSpPr/>
      </dsp:nvSpPr>
      <dsp:spPr>
        <a:xfrm>
          <a:off x="-6261142" y="-958497"/>
          <a:ext cx="7458258" cy="7458258"/>
        </a:xfrm>
        <a:prstGeom prst="blockArc">
          <a:avLst>
            <a:gd name="adj1" fmla="val 18900000"/>
            <a:gd name="adj2" fmla="val 2700000"/>
            <a:gd name="adj3" fmla="val 290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29BFFE-E77F-49A9-B514-B198F5DC200B}">
      <dsp:nvSpPr>
        <dsp:cNvPr id="0" name=""/>
        <dsp:cNvSpPr/>
      </dsp:nvSpPr>
      <dsp:spPr>
        <a:xfrm>
          <a:off x="388719" y="251905"/>
          <a:ext cx="6349584" cy="50359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9725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My agency genuinely cares about employees being healthy and safe at work</a:t>
          </a:r>
          <a:endParaRPr lang="en-IN" sz="1500" kern="1200" dirty="0"/>
        </a:p>
      </dsp:txBody>
      <dsp:txXfrm>
        <a:off x="388719" y="251905"/>
        <a:ext cx="6349584" cy="503590"/>
      </dsp:txXfrm>
    </dsp:sp>
    <dsp:sp modelId="{6DBA9D76-5229-46B4-B9A8-5C15B72C4421}">
      <dsp:nvSpPr>
        <dsp:cNvPr id="0" name=""/>
        <dsp:cNvSpPr/>
      </dsp:nvSpPr>
      <dsp:spPr>
        <a:xfrm>
          <a:off x="73975" y="188957"/>
          <a:ext cx="629487" cy="6294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2AFEC-79B6-455F-9BC3-E56F2EFEA3B6}">
      <dsp:nvSpPr>
        <dsp:cNvPr id="0" name=""/>
        <dsp:cNvSpPr/>
      </dsp:nvSpPr>
      <dsp:spPr>
        <a:xfrm>
          <a:off x="844765" y="1007734"/>
          <a:ext cx="5893538" cy="503590"/>
        </a:xfrm>
        <a:prstGeom prst="rect">
          <a:avLst/>
        </a:prstGeom>
        <a:solidFill>
          <a:schemeClr val="accent5">
            <a:hueOff val="2901644"/>
            <a:satOff val="1282"/>
            <a:lumOff val="-1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9725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My agency supports employees who are injured or become ill due to work </a:t>
          </a:r>
          <a:endParaRPr lang="en-IN" sz="1500" kern="1200" dirty="0"/>
        </a:p>
      </dsp:txBody>
      <dsp:txXfrm>
        <a:off x="844765" y="1007734"/>
        <a:ext cx="5893538" cy="503590"/>
      </dsp:txXfrm>
    </dsp:sp>
    <dsp:sp modelId="{3A8AEB87-95DF-4247-9C41-36CA5CF98B1E}">
      <dsp:nvSpPr>
        <dsp:cNvPr id="0" name=""/>
        <dsp:cNvSpPr/>
      </dsp:nvSpPr>
      <dsp:spPr>
        <a:xfrm>
          <a:off x="530021" y="944785"/>
          <a:ext cx="629487" cy="6294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901644"/>
              <a:satOff val="1282"/>
              <a:lumOff val="-1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22ADC-10E6-40E1-9C6A-A0CC4BD5D501}">
      <dsp:nvSpPr>
        <dsp:cNvPr id="0" name=""/>
        <dsp:cNvSpPr/>
      </dsp:nvSpPr>
      <dsp:spPr>
        <a:xfrm>
          <a:off x="1094676" y="1763008"/>
          <a:ext cx="5643627" cy="503590"/>
        </a:xfrm>
        <a:prstGeom prst="rect">
          <a:avLst/>
        </a:prstGeom>
        <a:solidFill>
          <a:schemeClr val="accent5">
            <a:hueOff val="5803288"/>
            <a:satOff val="2564"/>
            <a:lumOff val="-28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9725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wellbeing of our people is important</a:t>
          </a:r>
          <a:endParaRPr lang="en-IN" sz="1500" kern="1200" dirty="0"/>
        </a:p>
      </dsp:txBody>
      <dsp:txXfrm>
        <a:off x="1094676" y="1763008"/>
        <a:ext cx="5643627" cy="503590"/>
      </dsp:txXfrm>
    </dsp:sp>
    <dsp:sp modelId="{4613690A-3711-4B34-9C95-40E76ACCCC54}">
      <dsp:nvSpPr>
        <dsp:cNvPr id="0" name=""/>
        <dsp:cNvSpPr/>
      </dsp:nvSpPr>
      <dsp:spPr>
        <a:xfrm>
          <a:off x="779932" y="1700059"/>
          <a:ext cx="629487" cy="6294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5803288"/>
              <a:satOff val="2564"/>
              <a:lumOff val="-28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B2940-17B5-4C74-AEAC-41DCD26842D3}">
      <dsp:nvSpPr>
        <dsp:cNvPr id="0" name=""/>
        <dsp:cNvSpPr/>
      </dsp:nvSpPr>
      <dsp:spPr>
        <a:xfrm>
          <a:off x="1174470" y="2518836"/>
          <a:ext cx="5563833" cy="503590"/>
        </a:xfrm>
        <a:prstGeom prst="rect">
          <a:avLst/>
        </a:prstGeom>
        <a:solidFill>
          <a:schemeClr val="accent5">
            <a:hueOff val="8704932"/>
            <a:satOff val="3846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9725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Considering your work and life priorities, how satisfied are you with the work-life balance in your current job</a:t>
          </a:r>
          <a:endParaRPr lang="en-IN" sz="1500" kern="1200" dirty="0"/>
        </a:p>
      </dsp:txBody>
      <dsp:txXfrm>
        <a:off x="1174470" y="2518836"/>
        <a:ext cx="5563833" cy="503590"/>
      </dsp:txXfrm>
    </dsp:sp>
    <dsp:sp modelId="{2BE73ED7-98F3-48AF-84AD-ED3B1014F838}">
      <dsp:nvSpPr>
        <dsp:cNvPr id="0" name=""/>
        <dsp:cNvSpPr/>
      </dsp:nvSpPr>
      <dsp:spPr>
        <a:xfrm>
          <a:off x="859727" y="2455888"/>
          <a:ext cx="629487" cy="6294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8704932"/>
              <a:satOff val="3846"/>
              <a:lumOff val="-42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1F7031-CA91-436D-843D-DEEA472CBDEB}">
      <dsp:nvSpPr>
        <dsp:cNvPr id="0" name=""/>
        <dsp:cNvSpPr/>
      </dsp:nvSpPr>
      <dsp:spPr>
        <a:xfrm>
          <a:off x="1094676" y="3274665"/>
          <a:ext cx="5643627" cy="503590"/>
        </a:xfrm>
        <a:prstGeom prst="rect">
          <a:avLst/>
        </a:prstGeom>
        <a:solidFill>
          <a:schemeClr val="accent5">
            <a:hueOff val="11606576"/>
            <a:satOff val="5128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9725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 have unrealistic time pressures</a:t>
          </a:r>
          <a:endParaRPr lang="en-IN" sz="1500" kern="1200" dirty="0"/>
        </a:p>
      </dsp:txBody>
      <dsp:txXfrm>
        <a:off x="1094676" y="3274665"/>
        <a:ext cx="5643627" cy="503590"/>
      </dsp:txXfrm>
    </dsp:sp>
    <dsp:sp modelId="{24339F19-B82B-4949-A0C7-3B9F3473B63C}">
      <dsp:nvSpPr>
        <dsp:cNvPr id="0" name=""/>
        <dsp:cNvSpPr/>
      </dsp:nvSpPr>
      <dsp:spPr>
        <a:xfrm>
          <a:off x="779932" y="3211716"/>
          <a:ext cx="629487" cy="6294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1606576"/>
              <a:satOff val="5128"/>
              <a:lumOff val="-56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9DD6ED-DBF8-4DC2-9AC9-8AF9EC896E0B}">
      <dsp:nvSpPr>
        <dsp:cNvPr id="0" name=""/>
        <dsp:cNvSpPr/>
      </dsp:nvSpPr>
      <dsp:spPr>
        <a:xfrm>
          <a:off x="844765" y="4029939"/>
          <a:ext cx="5893538" cy="503590"/>
        </a:xfrm>
        <a:prstGeom prst="rect">
          <a:avLst/>
        </a:prstGeom>
        <a:solidFill>
          <a:schemeClr val="accent5">
            <a:hueOff val="14508220"/>
            <a:satOff val="6410"/>
            <a:lumOff val="-70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9725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 have a choice in deciding how I do my work</a:t>
          </a:r>
          <a:endParaRPr lang="en-IN" sz="1500" kern="1200" dirty="0"/>
        </a:p>
      </dsp:txBody>
      <dsp:txXfrm>
        <a:off x="844765" y="4029939"/>
        <a:ext cx="5893538" cy="503590"/>
      </dsp:txXfrm>
    </dsp:sp>
    <dsp:sp modelId="{BBF74B90-F5B9-457C-BB7D-3D2E2385FEF1}">
      <dsp:nvSpPr>
        <dsp:cNvPr id="0" name=""/>
        <dsp:cNvSpPr/>
      </dsp:nvSpPr>
      <dsp:spPr>
        <a:xfrm>
          <a:off x="530021" y="3966990"/>
          <a:ext cx="629487" cy="6294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4508220"/>
              <a:satOff val="6410"/>
              <a:lumOff val="-70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12E71-3FBB-404F-A028-25FD276110C8}">
      <dsp:nvSpPr>
        <dsp:cNvPr id="0" name=""/>
        <dsp:cNvSpPr/>
      </dsp:nvSpPr>
      <dsp:spPr>
        <a:xfrm>
          <a:off x="388719" y="4785768"/>
          <a:ext cx="6349584" cy="503590"/>
        </a:xfrm>
        <a:prstGeom prst="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9725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 am clear what my duties and responsibilities are</a:t>
          </a:r>
          <a:endParaRPr lang="en-IN" sz="1500" kern="1200" dirty="0"/>
        </a:p>
      </dsp:txBody>
      <dsp:txXfrm>
        <a:off x="388719" y="4785768"/>
        <a:ext cx="6349584" cy="503590"/>
      </dsp:txXfrm>
    </dsp:sp>
    <dsp:sp modelId="{DA93169E-F7EA-4546-AAE2-7B1787A4B11F}">
      <dsp:nvSpPr>
        <dsp:cNvPr id="0" name=""/>
        <dsp:cNvSpPr/>
      </dsp:nvSpPr>
      <dsp:spPr>
        <a:xfrm>
          <a:off x="73975" y="4722819"/>
          <a:ext cx="629487" cy="6294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7409864"/>
              <a:satOff val="7692"/>
              <a:lumOff val="-84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35C1D-C6AA-46F6-89D2-F4F7DE0229F1}">
      <dsp:nvSpPr>
        <dsp:cNvPr id="0" name=""/>
        <dsp:cNvSpPr/>
      </dsp:nvSpPr>
      <dsp:spPr>
        <a:xfrm>
          <a:off x="1574063" y="4158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23D41-DD2E-4D0B-89C7-5A16D16255B8}">
      <dsp:nvSpPr>
        <dsp:cNvPr id="0" name=""/>
        <dsp:cNvSpPr/>
      </dsp:nvSpPr>
      <dsp:spPr>
        <a:xfrm>
          <a:off x="386063" y="2527590"/>
          <a:ext cx="4320000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Refers to job satisfaction, commitment to the organisation, and the extent to which the employees are motivated or inspired</a:t>
          </a:r>
          <a:endParaRPr lang="en-US" sz="1800" kern="1200" dirty="0"/>
        </a:p>
      </dsp:txBody>
      <dsp:txXfrm>
        <a:off x="386063" y="2527590"/>
        <a:ext cx="4320000" cy="1125000"/>
      </dsp:txXfrm>
    </dsp:sp>
    <dsp:sp modelId="{51A24ABB-40C8-4465-B928-F75DB3599DFB}">
      <dsp:nvSpPr>
        <dsp:cNvPr id="0" name=""/>
        <dsp:cNvSpPr/>
      </dsp:nvSpPr>
      <dsp:spPr>
        <a:xfrm>
          <a:off x="6650063" y="4158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5155B7-1D0E-4408-905C-23835152F776}">
      <dsp:nvSpPr>
        <dsp:cNvPr id="0" name=""/>
        <dsp:cNvSpPr/>
      </dsp:nvSpPr>
      <dsp:spPr>
        <a:xfrm>
          <a:off x="5462063" y="2527590"/>
          <a:ext cx="4320000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Strongly associated towards increased productivity and performance</a:t>
          </a:r>
          <a:endParaRPr lang="en-US" sz="1800" kern="1200" dirty="0"/>
        </a:p>
      </dsp:txBody>
      <dsp:txXfrm>
        <a:off x="5462063" y="2527590"/>
        <a:ext cx="4320000" cy="1125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07CFF5-20AC-4B4B-AB08-5239B9A58276}">
      <dsp:nvSpPr>
        <dsp:cNvPr id="0" name=""/>
        <dsp:cNvSpPr/>
      </dsp:nvSpPr>
      <dsp:spPr>
        <a:xfrm>
          <a:off x="0" y="326314"/>
          <a:ext cx="10356043" cy="9476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3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Supervisors should follow a gender equality in terms of their behavior towards employees.</a:t>
          </a:r>
        </a:p>
      </dsp:txBody>
      <dsp:txXfrm>
        <a:off x="46263" y="372577"/>
        <a:ext cx="10263517" cy="855173"/>
      </dsp:txXfrm>
    </dsp:sp>
    <dsp:sp modelId="{3DCC2A39-2A57-4545-AE13-22C1BD41B9AE}">
      <dsp:nvSpPr>
        <dsp:cNvPr id="0" name=""/>
        <dsp:cNvSpPr/>
      </dsp:nvSpPr>
      <dsp:spPr>
        <a:xfrm>
          <a:off x="0" y="1325854"/>
          <a:ext cx="10356043" cy="947699"/>
        </a:xfrm>
        <a:prstGeom prst="roundRect">
          <a:avLst/>
        </a:prstGeom>
        <a:solidFill>
          <a:schemeClr val="accent5">
            <a:hueOff val="4352466"/>
            <a:satOff val="1923"/>
            <a:lumOff val="-21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Larger Operational Agencies should develop more services and policies for taking care of wellbeing of the employees particularly for employee of more than 40 years of age</a:t>
          </a:r>
        </a:p>
      </dsp:txBody>
      <dsp:txXfrm>
        <a:off x="46263" y="1372117"/>
        <a:ext cx="10263517" cy="855173"/>
      </dsp:txXfrm>
    </dsp:sp>
    <dsp:sp modelId="{DA31E305-4D5A-4FC5-878B-7E367799AF68}">
      <dsp:nvSpPr>
        <dsp:cNvPr id="0" name=""/>
        <dsp:cNvSpPr/>
      </dsp:nvSpPr>
      <dsp:spPr>
        <a:xfrm>
          <a:off x="0" y="2325394"/>
          <a:ext cx="10356043" cy="947699"/>
        </a:xfrm>
        <a:prstGeom prst="roundRect">
          <a:avLst/>
        </a:prstGeom>
        <a:solidFill>
          <a:schemeClr val="accent5">
            <a:hueOff val="8704932"/>
            <a:satOff val="3846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Supervisors &amp; agencies should develop well-structured plans and orientations for new hires and less experienced employees.</a:t>
          </a:r>
        </a:p>
      </dsp:txBody>
      <dsp:txXfrm>
        <a:off x="46263" y="2371657"/>
        <a:ext cx="10263517" cy="855173"/>
      </dsp:txXfrm>
    </dsp:sp>
    <dsp:sp modelId="{39136C63-978F-4478-9F34-157E143BC800}">
      <dsp:nvSpPr>
        <dsp:cNvPr id="0" name=""/>
        <dsp:cNvSpPr/>
      </dsp:nvSpPr>
      <dsp:spPr>
        <a:xfrm>
          <a:off x="0" y="3324934"/>
          <a:ext cx="10356043" cy="947699"/>
        </a:xfrm>
        <a:prstGeom prst="roundRect">
          <a:avLst/>
        </a:prstGeom>
        <a:solidFill>
          <a:schemeClr val="accent5">
            <a:hueOff val="13057397"/>
            <a:satOff val="5769"/>
            <a:lumOff val="-6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Large Operational Agencies should device a structure that allows employees to clearly understand requirements and then have freedom to perform duties in their own ways.</a:t>
          </a:r>
        </a:p>
      </dsp:txBody>
      <dsp:txXfrm>
        <a:off x="46263" y="3371197"/>
        <a:ext cx="10263517" cy="855173"/>
      </dsp:txXfrm>
    </dsp:sp>
    <dsp:sp modelId="{D4206F43-F470-4D1A-861B-CBA227FB59FB}">
      <dsp:nvSpPr>
        <dsp:cNvPr id="0" name=""/>
        <dsp:cNvSpPr/>
      </dsp:nvSpPr>
      <dsp:spPr>
        <a:xfrm>
          <a:off x="0" y="4324474"/>
          <a:ext cx="10356043" cy="947699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The Agencies &amp; Supervisors should work on strategies of engaging with their employees in order to increase productivity.</a:t>
          </a:r>
        </a:p>
      </dsp:txBody>
      <dsp:txXfrm>
        <a:off x="46263" y="4370737"/>
        <a:ext cx="10263517" cy="8551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76F12D-2985-47C3-A07C-9F03DD159D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F83A19-1DC2-46DB-B3A1-ECF7C417E9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919E1-43AC-4CED-9500-DF4C100BDBF7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3D6289-F1C3-4041-A186-E428808BD1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7ECA2-D3CC-4290-9914-977FED6D36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98A85-43CB-4CDC-8FF1-647F52B29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91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B7A66-B7EB-42C9-B5DD-873741A09959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B4569-3B6E-468D-B981-DA515F47B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08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4569-3B6E-468D-B981-DA515F47BC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07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Control + Click to follow link to Dashboard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4569-3B6E-468D-B981-DA515F47BC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30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269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50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94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25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14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94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6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00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21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97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31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40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avneet.kaur1921/viz/EngagementAnalysis_16377196066510/Dashboard1?publish=y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bstract shapes graphs with different vibrant colors">
            <a:extLst>
              <a:ext uri="{FF2B5EF4-FFF2-40B4-BE49-F238E27FC236}">
                <a16:creationId xmlns:a16="http://schemas.microsoft.com/office/drawing/2014/main" id="{352B8C5A-1E6F-471B-8CB2-ADA0E34D54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5A47FE32-46F0-482F-B2C5-A16EF6920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912" y="2145767"/>
            <a:ext cx="3413760" cy="2560320"/>
          </a:xfrm>
          <a:prstGeom prst="rect">
            <a:avLst/>
          </a:prstGeom>
        </p:spPr>
      </p:pic>
      <p:pic>
        <p:nvPicPr>
          <p:cNvPr id="3" name="Picture 2" descr="A person standing in front of a tree with red leaves&#10;&#10;Description automatically generated with low confidence">
            <a:extLst>
              <a:ext uri="{FF2B5EF4-FFF2-40B4-BE49-F238E27FC236}">
                <a16:creationId xmlns:a16="http://schemas.microsoft.com/office/drawing/2014/main" id="{E45E6E38-9183-4D05-BFA1-477D009C89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79" t="23814" r="11731" b="296"/>
          <a:stretch/>
        </p:blipFill>
        <p:spPr>
          <a:xfrm rot="5400000">
            <a:off x="2927912" y="2145768"/>
            <a:ext cx="3413757" cy="2560320"/>
          </a:xfrm>
          <a:prstGeom prst="rect">
            <a:avLst/>
          </a:prstGeom>
        </p:spPr>
      </p:pic>
      <p:pic>
        <p:nvPicPr>
          <p:cNvPr id="9" name="Picture 8" descr="A person standing next to a rock&#10;&#10;Description automatically generated with low confidence">
            <a:extLst>
              <a:ext uri="{FF2B5EF4-FFF2-40B4-BE49-F238E27FC236}">
                <a16:creationId xmlns:a16="http://schemas.microsoft.com/office/drawing/2014/main" id="{EF384A64-026C-4C1F-9763-9DA612D0D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726" y="1825727"/>
            <a:ext cx="2560320" cy="3200400"/>
          </a:xfrm>
          <a:prstGeom prst="rect">
            <a:avLst/>
          </a:prstGeom>
        </p:spPr>
      </p:pic>
      <p:pic>
        <p:nvPicPr>
          <p:cNvPr id="7" name="Picture 6" descr="A person standing outside&#10;&#10;Description automatically generated with low confidence">
            <a:extLst>
              <a:ext uri="{FF2B5EF4-FFF2-40B4-BE49-F238E27FC236}">
                <a16:creationId xmlns:a16="http://schemas.microsoft.com/office/drawing/2014/main" id="{DB98E22F-3913-4248-961A-11E6231BBE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913" r="14612"/>
          <a:stretch/>
        </p:blipFill>
        <p:spPr>
          <a:xfrm>
            <a:off x="9120662" y="1838296"/>
            <a:ext cx="2560320" cy="3175262"/>
          </a:xfrm>
          <a:prstGeom prst="rect">
            <a:avLst/>
          </a:prstGeom>
        </p:spPr>
      </p:pic>
      <p:pic>
        <p:nvPicPr>
          <p:cNvPr id="10" name="Picture 9" descr="A person taking a selfie&#10;&#10;Description automatically generated">
            <a:extLst>
              <a:ext uri="{FF2B5EF4-FFF2-40B4-BE49-F238E27FC236}">
                <a16:creationId xmlns:a16="http://schemas.microsoft.com/office/drawing/2014/main" id="{455A3319-65A6-4413-8C37-2F2A044B9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912" y="2145768"/>
            <a:ext cx="3413760" cy="2560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8860D-01C7-43AA-8EFE-2693030C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731" y="331400"/>
            <a:ext cx="10601990" cy="11094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EXPLORING LEADERSHIP STYLES FOR INNOVATION </a:t>
            </a:r>
            <a:br>
              <a:rPr lang="en-US" sz="3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US" sz="27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</a:t>
            </a:r>
            <a:r>
              <a:rPr lang="en-US" sz="22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YEAR 2015 &gt;</a:t>
            </a:r>
            <a:br>
              <a:rPr lang="en-US" sz="3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US" sz="1800" b="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</a:t>
            </a:r>
            <a:endParaRPr lang="en-IN" sz="2000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130FAE-588F-47E6-B17E-3F0786CDA675}"/>
              </a:ext>
            </a:extLst>
          </p:cNvPr>
          <p:cNvGrpSpPr/>
          <p:nvPr/>
        </p:nvGrpSpPr>
        <p:grpSpPr>
          <a:xfrm>
            <a:off x="589477" y="5423551"/>
            <a:ext cx="11013045" cy="369332"/>
            <a:chOff x="537055" y="5620387"/>
            <a:chExt cx="11013045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ADAEA3-2FF3-49F1-BA9E-A2493A46AD36}"/>
                </a:ext>
              </a:extLst>
            </p:cNvPr>
            <p:cNvSpPr txBox="1"/>
            <p:nvPr/>
          </p:nvSpPr>
          <p:spPr>
            <a:xfrm>
              <a:off x="537055" y="5620387"/>
              <a:ext cx="256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latin typeface="Bahnschrift SemiBold" panose="020B0502040204020203" pitchFamily="34" charset="0"/>
                </a:rPr>
                <a:t>Radhika Maini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6E2CE1-6727-471E-9C1F-A7A868D382D0}"/>
                </a:ext>
              </a:extLst>
            </p:cNvPr>
            <p:cNvSpPr txBox="1"/>
            <p:nvPr/>
          </p:nvSpPr>
          <p:spPr>
            <a:xfrm>
              <a:off x="3354630" y="5620387"/>
              <a:ext cx="256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latin typeface="Bahnschrift SemiBold" panose="020B0502040204020203" pitchFamily="34" charset="0"/>
                </a:rPr>
                <a:t>Avneet Kaur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A86AA5-BDFA-4D01-B165-DC85809B194A}"/>
                </a:ext>
              </a:extLst>
            </p:cNvPr>
            <p:cNvSpPr txBox="1"/>
            <p:nvPr/>
          </p:nvSpPr>
          <p:spPr>
            <a:xfrm>
              <a:off x="6172205" y="5620387"/>
              <a:ext cx="256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latin typeface="Bahnschrift SemiBold" panose="020B0502040204020203" pitchFamily="34" charset="0"/>
                </a:rPr>
                <a:t>Kiran Vikram Anga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0BA02C-BAA8-4188-97F2-AADEEFD6BEB7}"/>
                </a:ext>
              </a:extLst>
            </p:cNvPr>
            <p:cNvSpPr txBox="1"/>
            <p:nvPr/>
          </p:nvSpPr>
          <p:spPr>
            <a:xfrm>
              <a:off x="8989780" y="5620387"/>
              <a:ext cx="256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latin typeface="Bahnschrift SemiBold" panose="020B0502040204020203" pitchFamily="34" charset="0"/>
                </a:rPr>
                <a:t>Satyam Vatts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0825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3C7C77-E15F-445F-8AA6-A61C9695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Handling Missing Data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1FBFA38-69C3-4661-8C4F-227EF2D67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9827159"/>
              </p:ext>
            </p:extLst>
          </p:nvPr>
        </p:nvGraphicFramePr>
        <p:xfrm>
          <a:off x="4263656" y="1809236"/>
          <a:ext cx="7480803" cy="48252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61369">
                  <a:extLst>
                    <a:ext uri="{9D8B030D-6E8A-4147-A177-3AD203B41FA5}">
                      <a16:colId xmlns:a16="http://schemas.microsoft.com/office/drawing/2014/main" val="2261001724"/>
                    </a:ext>
                  </a:extLst>
                </a:gridCol>
                <a:gridCol w="710258">
                  <a:extLst>
                    <a:ext uri="{9D8B030D-6E8A-4147-A177-3AD203B41FA5}">
                      <a16:colId xmlns:a16="http://schemas.microsoft.com/office/drawing/2014/main" val="1184386316"/>
                    </a:ext>
                  </a:extLst>
                </a:gridCol>
                <a:gridCol w="761369">
                  <a:extLst>
                    <a:ext uri="{9D8B030D-6E8A-4147-A177-3AD203B41FA5}">
                      <a16:colId xmlns:a16="http://schemas.microsoft.com/office/drawing/2014/main" val="3671748406"/>
                    </a:ext>
                  </a:extLst>
                </a:gridCol>
                <a:gridCol w="740925">
                  <a:extLst>
                    <a:ext uri="{9D8B030D-6E8A-4147-A177-3AD203B41FA5}">
                      <a16:colId xmlns:a16="http://schemas.microsoft.com/office/drawing/2014/main" val="3693043338"/>
                    </a:ext>
                  </a:extLst>
                </a:gridCol>
                <a:gridCol w="761369">
                  <a:extLst>
                    <a:ext uri="{9D8B030D-6E8A-4147-A177-3AD203B41FA5}">
                      <a16:colId xmlns:a16="http://schemas.microsoft.com/office/drawing/2014/main" val="2919505218"/>
                    </a:ext>
                  </a:extLst>
                </a:gridCol>
                <a:gridCol w="740925">
                  <a:extLst>
                    <a:ext uri="{9D8B030D-6E8A-4147-A177-3AD203B41FA5}">
                      <a16:colId xmlns:a16="http://schemas.microsoft.com/office/drawing/2014/main" val="2670945777"/>
                    </a:ext>
                  </a:extLst>
                </a:gridCol>
                <a:gridCol w="761369">
                  <a:extLst>
                    <a:ext uri="{9D8B030D-6E8A-4147-A177-3AD203B41FA5}">
                      <a16:colId xmlns:a16="http://schemas.microsoft.com/office/drawing/2014/main" val="1836736951"/>
                    </a:ext>
                  </a:extLst>
                </a:gridCol>
                <a:gridCol w="740925">
                  <a:extLst>
                    <a:ext uri="{9D8B030D-6E8A-4147-A177-3AD203B41FA5}">
                      <a16:colId xmlns:a16="http://schemas.microsoft.com/office/drawing/2014/main" val="375958648"/>
                    </a:ext>
                  </a:extLst>
                </a:gridCol>
                <a:gridCol w="761369">
                  <a:extLst>
                    <a:ext uri="{9D8B030D-6E8A-4147-A177-3AD203B41FA5}">
                      <a16:colId xmlns:a16="http://schemas.microsoft.com/office/drawing/2014/main" val="1844187471"/>
                    </a:ext>
                  </a:extLst>
                </a:gridCol>
                <a:gridCol w="740925">
                  <a:extLst>
                    <a:ext uri="{9D8B030D-6E8A-4147-A177-3AD203B41FA5}">
                      <a16:colId xmlns:a16="http://schemas.microsoft.com/office/drawing/2014/main" val="1769845251"/>
                    </a:ext>
                  </a:extLst>
                </a:gridCol>
              </a:tblGrid>
              <a:tr h="33826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Variable </a:t>
                      </a:r>
                      <a:endParaRPr lang="en-IN" sz="1800" b="0" i="0" dirty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Missing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Variable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Missing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Variable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Missing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Variable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Missing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Variable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Missing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extLst>
                  <a:ext uri="{0D108BD9-81ED-4DB2-BD59-A6C34878D82A}">
                    <a16:rowId xmlns:a16="http://schemas.microsoft.com/office/drawing/2014/main" val="3370816670"/>
                  </a:ext>
                </a:extLst>
              </a:tr>
              <a:tr h="24419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AC1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0 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q20e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690 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q24p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2212 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q37b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4017 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q58e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3562 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extLst>
                  <a:ext uri="{0D108BD9-81ED-4DB2-BD59-A6C34878D82A}">
                    <a16:rowId xmlns:a16="http://schemas.microsoft.com/office/drawing/2014/main" val="2299714581"/>
                  </a:ext>
                </a:extLst>
              </a:tr>
              <a:tr h="27471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AS2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0 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q20f </a:t>
                      </a:r>
                      <a:endParaRPr lang="en-IN" sz="1800" b="0" i="0" dirty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687 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q30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2121 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q37c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4029 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q58f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3647 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extLst>
                  <a:ext uri="{0D108BD9-81ED-4DB2-BD59-A6C34878D82A}">
                    <a16:rowId xmlns:a16="http://schemas.microsoft.com/office/drawing/2014/main" val="2243671856"/>
                  </a:ext>
                </a:extLst>
              </a:tr>
              <a:tr h="27471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q1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326 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q20g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680 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q31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9015 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q37d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4018 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q58g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3619 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extLst>
                  <a:ext uri="{0D108BD9-81ED-4DB2-BD59-A6C34878D82A}">
                    <a16:rowId xmlns:a16="http://schemas.microsoft.com/office/drawing/2014/main" val="3884423857"/>
                  </a:ext>
                </a:extLst>
              </a:tr>
              <a:tr h="259452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21 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q20h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715 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q32 </a:t>
                      </a:r>
                      <a:endParaRPr lang="en-IN" sz="1800" b="0" i="0" dirty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2174 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q37e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4073 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q58h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3610 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extLst>
                  <a:ext uri="{0D108BD9-81ED-4DB2-BD59-A6C34878D82A}">
                    <a16:rowId xmlns:a16="http://schemas.microsoft.com/office/drawing/2014/main" val="3153985396"/>
                  </a:ext>
                </a:extLst>
              </a:tr>
              <a:tr h="259452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q7@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0 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q20i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728 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q33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2204 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q37f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4097 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q58i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3571 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extLst>
                  <a:ext uri="{0D108BD9-81ED-4DB2-BD59-A6C34878D82A}">
                    <a16:rowId xmlns:a16="http://schemas.microsoft.com/office/drawing/2014/main" val="645484436"/>
                  </a:ext>
                </a:extLst>
              </a:tr>
              <a:tr h="27471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q8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158 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q21a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940 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q34a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3345 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q37g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4178 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q58j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3543 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extLst>
                  <a:ext uri="{0D108BD9-81ED-4DB2-BD59-A6C34878D82A}">
                    <a16:rowId xmlns:a16="http://schemas.microsoft.com/office/drawing/2014/main" val="32359059"/>
                  </a:ext>
                </a:extLst>
              </a:tr>
              <a:tr h="24419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q18a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503 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q21b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951 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q34b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4667 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q37h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4238 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q59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3652 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extLst>
                  <a:ext uri="{0D108BD9-81ED-4DB2-BD59-A6C34878D82A}">
                    <a16:rowId xmlns:a16="http://schemas.microsoft.com/office/drawing/2014/main" val="2562868061"/>
                  </a:ext>
                </a:extLst>
              </a:tr>
              <a:tr h="27471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q18b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506 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q21c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981 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q35a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2287 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q37i </a:t>
                      </a:r>
                      <a:endParaRPr lang="en-IN" sz="1800" b="0" i="0" dirty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4254 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q60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3373 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extLst>
                  <a:ext uri="{0D108BD9-81ED-4DB2-BD59-A6C34878D82A}">
                    <a16:rowId xmlns:a16="http://schemas.microsoft.com/office/drawing/2014/main" val="4171266249"/>
                  </a:ext>
                </a:extLst>
              </a:tr>
              <a:tr h="27471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q18c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529 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q21d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1043 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q35b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2283 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q37j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4355 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q64c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5074 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extLst>
                  <a:ext uri="{0D108BD9-81ED-4DB2-BD59-A6C34878D82A}">
                    <a16:rowId xmlns:a16="http://schemas.microsoft.com/office/drawing/2014/main" val="1815078457"/>
                  </a:ext>
                </a:extLst>
              </a:tr>
              <a:tr h="27471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q18d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549 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q21e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1053 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q35c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2319 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q37k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4286 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q67c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3608 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extLst>
                  <a:ext uri="{0D108BD9-81ED-4DB2-BD59-A6C34878D82A}">
                    <a16:rowId xmlns:a16="http://schemas.microsoft.com/office/drawing/2014/main" val="547931455"/>
                  </a:ext>
                </a:extLst>
              </a:tr>
              <a:tr h="24419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q18e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537 </a:t>
                      </a:r>
                      <a:endParaRPr lang="en-IN" sz="1800" b="0" i="0" dirty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q21f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1133 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q35d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2291 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q37l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4303 </a:t>
                      </a:r>
                      <a:endParaRPr lang="en-IN" sz="1800" b="0" i="0" dirty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q67d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3652 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extLst>
                  <a:ext uri="{0D108BD9-81ED-4DB2-BD59-A6C34878D82A}">
                    <a16:rowId xmlns:a16="http://schemas.microsoft.com/office/drawing/2014/main" val="4180329544"/>
                  </a:ext>
                </a:extLst>
              </a:tr>
              <a:tr h="27471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q18f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545 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q21g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1098 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q35e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2295 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q53b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3092 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q67e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3630 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extLst>
                  <a:ext uri="{0D108BD9-81ED-4DB2-BD59-A6C34878D82A}">
                    <a16:rowId xmlns:a16="http://schemas.microsoft.com/office/drawing/2014/main" val="1240846837"/>
                  </a:ext>
                </a:extLst>
              </a:tr>
              <a:tr h="24419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q19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502 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q21h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1064 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q35f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2283 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q53c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3139 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 </a:t>
                      </a:r>
                      <a:endParaRPr lang="en-IN" sz="1050" b="0" i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 </a:t>
                      </a:r>
                      <a:endParaRPr lang="en-IN" sz="1000" b="0" i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125" marR="68125" marT="34063" marB="34063" anchor="b"/>
                </a:tc>
                <a:extLst>
                  <a:ext uri="{0D108BD9-81ED-4DB2-BD59-A6C34878D82A}">
                    <a16:rowId xmlns:a16="http://schemas.microsoft.com/office/drawing/2014/main" val="1884257807"/>
                  </a:ext>
                </a:extLst>
              </a:tr>
              <a:tr h="27471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q20a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621 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q21i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1080 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q35g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2346 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q58a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3417 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 </a:t>
                      </a:r>
                      <a:endParaRPr lang="en-IN" sz="105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 </a:t>
                      </a:r>
                      <a:endParaRPr lang="en-IN" sz="1000" b="0" i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125" marR="68125" marT="34063" marB="34063" anchor="b"/>
                </a:tc>
                <a:extLst>
                  <a:ext uri="{0D108BD9-81ED-4DB2-BD59-A6C34878D82A}">
                    <a16:rowId xmlns:a16="http://schemas.microsoft.com/office/drawing/2014/main" val="1780720535"/>
                  </a:ext>
                </a:extLst>
              </a:tr>
              <a:tr h="27471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q20b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648 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q21j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1112 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q36a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3750 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q58b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3484 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 </a:t>
                      </a:r>
                      <a:endParaRPr lang="en-IN" sz="105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 </a:t>
                      </a:r>
                      <a:endParaRPr lang="en-IN" sz="1000" b="0" i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125" marR="68125" marT="34063" marB="34063" anchor="b"/>
                </a:tc>
                <a:extLst>
                  <a:ext uri="{0D108BD9-81ED-4DB2-BD59-A6C34878D82A}">
                    <a16:rowId xmlns:a16="http://schemas.microsoft.com/office/drawing/2014/main" val="3310126966"/>
                  </a:ext>
                </a:extLst>
              </a:tr>
              <a:tr h="27471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q20c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708 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q24m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2302 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q36b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23967 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q58c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3496 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 </a:t>
                      </a:r>
                      <a:endParaRPr lang="en-IN" sz="105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 </a:t>
                      </a:r>
                      <a:endParaRPr lang="en-IN" sz="1000" b="0" i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125" marR="68125" marT="34063" marB="34063" anchor="b"/>
                </a:tc>
                <a:extLst>
                  <a:ext uri="{0D108BD9-81ED-4DB2-BD59-A6C34878D82A}">
                    <a16:rowId xmlns:a16="http://schemas.microsoft.com/office/drawing/2014/main" val="2716223870"/>
                  </a:ext>
                </a:extLst>
              </a:tr>
              <a:tr h="24419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q20d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669 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q24o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2244 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q37a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3964 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50">
                          <a:effectLst/>
                        </a:rPr>
                        <a:t>q58d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3576 </a:t>
                      </a:r>
                      <a:endParaRPr lang="en-IN" sz="1800" b="0" i="0">
                        <a:effectLst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50">
                          <a:effectLst/>
                        </a:rPr>
                        <a:t> </a:t>
                      </a:r>
                      <a:endParaRPr lang="en-IN" sz="105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25" marR="68125" marT="34063" marB="34063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 </a:t>
                      </a:r>
                      <a:endParaRPr lang="en-IN" sz="1000" b="0" i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125" marR="68125" marT="34063" marB="34063" anchor="b"/>
                </a:tc>
                <a:extLst>
                  <a:ext uri="{0D108BD9-81ED-4DB2-BD59-A6C34878D82A}">
                    <a16:rowId xmlns:a16="http://schemas.microsoft.com/office/drawing/2014/main" val="1151816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8941A2E-5AB7-461C-B163-6CFB5BFA89E5}"/>
              </a:ext>
            </a:extLst>
          </p:cNvPr>
          <p:cNvSpPr txBox="1"/>
          <p:nvPr/>
        </p:nvSpPr>
        <p:spPr>
          <a:xfrm>
            <a:off x="186070" y="2115325"/>
            <a:ext cx="3891516" cy="4519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</a:pPr>
            <a:endParaRPr lang="en-US" sz="11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IN" sz="1600" dirty="0">
                <a:ea typeface="+mn-lt"/>
                <a:cs typeface="+mn-lt"/>
              </a:rPr>
              <a:t>Max missing values in questions q36b with 24k missing values. 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IN" sz="1600" dirty="0">
                <a:ea typeface="+mn-lt"/>
                <a:cs typeface="+mn-lt"/>
              </a:rPr>
              <a:t>Missing completely at random- The reason being the respondents have not replied to certain questions .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IN" sz="1600" dirty="0">
                <a:ea typeface="+mn-lt"/>
                <a:cs typeface="+mn-lt"/>
              </a:rPr>
              <a:t>Imputation can lead to biased dataset eventually distorting our analysis.</a:t>
            </a:r>
            <a:endParaRPr lang="en-US" sz="1600" dirty="0">
              <a:ea typeface="+mn-lt"/>
              <a:cs typeface="+mn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IN" sz="1600" dirty="0">
                <a:ea typeface="+mn-lt"/>
                <a:cs typeface="+mn-lt"/>
              </a:rPr>
              <a:t>After removing missing values:</a:t>
            </a:r>
            <a:endParaRPr lang="en-US" sz="1600" dirty="0">
              <a:ea typeface="+mn-lt"/>
              <a:cs typeface="+mn-lt"/>
            </a:endParaRPr>
          </a:p>
          <a:p>
            <a:pPr marL="742950" lvl="1" indent="-285750">
              <a:spcBef>
                <a:spcPts val="500"/>
              </a:spcBef>
              <a:buFont typeface="Arial"/>
              <a:buChar char="•"/>
            </a:pPr>
            <a:r>
              <a:rPr lang="en-IN" sz="1600" dirty="0">
                <a:ea typeface="+mn-lt"/>
                <a:cs typeface="+mn-lt"/>
              </a:rPr>
              <a:t>Number of Observations: 13065</a:t>
            </a:r>
            <a:endParaRPr lang="en-US" sz="1600" dirty="0">
              <a:ea typeface="+mn-lt"/>
              <a:cs typeface="+mn-lt"/>
            </a:endParaRPr>
          </a:p>
          <a:p>
            <a:pPr marL="742950" lvl="1" indent="-285750">
              <a:spcBef>
                <a:spcPts val="500"/>
              </a:spcBef>
              <a:buFont typeface="Arial"/>
              <a:buChar char="•"/>
            </a:pPr>
            <a:r>
              <a:rPr lang="en-IN" sz="1600" dirty="0">
                <a:ea typeface="+mn-lt"/>
                <a:cs typeface="+mn-lt"/>
              </a:rPr>
              <a:t>Number of Variables selected: 84</a:t>
            </a:r>
            <a:endParaRPr lang="en-IN" sz="1400" dirty="0">
              <a:ea typeface="+mn-lt"/>
              <a:cs typeface="+mn-lt"/>
            </a:endParaRPr>
          </a:p>
          <a:p>
            <a:r>
              <a:rPr lang="en-US" sz="1100" dirty="0">
                <a:solidFill>
                  <a:srgbClr val="FFFFFF"/>
                </a:solidFill>
              </a:rPr>
              <a:t> Maini(10034257)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51345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8AB5F-FB2A-492E-856D-4E6AB426A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>
                <a:ea typeface="+mj-lt"/>
                <a:cs typeface="+mj-lt"/>
              </a:rPr>
              <a:t>Normality And Outliers</a:t>
            </a:r>
            <a:endParaRPr lang="en-US" sz="3600" b="0" dirty="0">
              <a:ea typeface="+mj-lt"/>
              <a:cs typeface="+mj-lt"/>
            </a:endParaRPr>
          </a:p>
          <a:p>
            <a:endParaRPr lang="en-US" sz="36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E71B2-6A88-4FD2-8F71-7A42102FE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6643" y="1034980"/>
            <a:ext cx="2225589" cy="52075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The rule of thumb says, +/- 2.58 of skewness value can be approximately normal. The values of skewness range from 0.6 to -0.6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Kurtosis values range from 0.1 to -1.05, which are in the recommended range for the data to be normal. 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Outliers are determined by calculating the absolute value of z-scores greater than 3.29 for each column. </a:t>
            </a:r>
            <a:endParaRPr lang="en-IN" sz="1400" dirty="0">
              <a:ea typeface="+mn-lt"/>
              <a:cs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9B420D-FF2F-49F6-8DBA-091B46C3E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42" y="1034980"/>
            <a:ext cx="9045375" cy="553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39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60">
            <a:extLst>
              <a:ext uri="{FF2B5EF4-FFF2-40B4-BE49-F238E27FC236}">
                <a16:creationId xmlns:a16="http://schemas.microsoft.com/office/drawing/2014/main" id="{21516CB1-E8C8-4751-B6A6-46B2D1E7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E3EE6-98FD-47A1-8062-F95D9D9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131298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/>
              <a:t>Boxplot illustrations for outliers</a:t>
            </a:r>
          </a:p>
        </p:txBody>
      </p:sp>
      <p:sp>
        <p:nvSpPr>
          <p:cNvPr id="59" name="Rectangle 62">
            <a:extLst>
              <a:ext uri="{FF2B5EF4-FFF2-40B4-BE49-F238E27FC236}">
                <a16:creationId xmlns:a16="http://schemas.microsoft.com/office/drawing/2014/main" id="{90C0C0D1-E79A-41FF-8322-256F6DD1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21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0" name="Rectangle 64">
            <a:extLst>
              <a:ext uri="{FF2B5EF4-FFF2-40B4-BE49-F238E27FC236}">
                <a16:creationId xmlns:a16="http://schemas.microsoft.com/office/drawing/2014/main" id="{395FA420-5595-49D1-9D5F-79EC43B55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4648" y="1721922"/>
            <a:ext cx="3609143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FF5F8259-E591-45B1-8A9C-A30E6339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348" y="2020824"/>
            <a:ext cx="3251718" cy="3959352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1800" dirty="0">
                <a:ea typeface="+mn-lt"/>
                <a:cs typeface="+mn-lt"/>
              </a:rPr>
              <a:t>Some points as the outliers for all questions except 24m</a:t>
            </a:r>
          </a:p>
          <a:p>
            <a:pPr>
              <a:lnSpc>
                <a:spcPct val="100000"/>
              </a:lnSpc>
            </a:pPr>
            <a:r>
              <a:rPr lang="en-IN" sz="1800" dirty="0">
                <a:ea typeface="+mn-lt"/>
                <a:cs typeface="+mn-lt"/>
              </a:rPr>
              <a:t>Outliers shown in the boxplot are valid/accepted responses within the range of 1 to 5.</a:t>
            </a:r>
            <a:endParaRPr lang="en-US" sz="1800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3491D-DC69-4A47-A7B5-84286DC32246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026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0012576-1875-4D09-B815-51219F454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4" y="1794308"/>
            <a:ext cx="6961357" cy="47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291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8B1E9-59FA-4277-93B7-4B99D4747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91" y="798715"/>
            <a:ext cx="4118082" cy="13640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Descriptive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1126E8-1E86-4729-BC3D-DCCF3AA19C96}"/>
              </a:ext>
            </a:extLst>
          </p:cNvPr>
          <p:cNvSpPr txBox="1">
            <a:spLocks/>
          </p:cNvSpPr>
          <p:nvPr/>
        </p:nvSpPr>
        <p:spPr>
          <a:xfrm>
            <a:off x="537592" y="2349795"/>
            <a:ext cx="3701900" cy="4247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Mean can tell the average opinion of the respondents.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The q24m , Managers were encouraging innovation as mean is 3 which denotes ‘Somewhat’. 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Similar observation can be made for ‘valuing their employees’ as the average is near 3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Responses of the q53 b and c , there was a clear-cut communication between the supervisors and the respondents.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Regarding q58, supervisors were exhibiting the officer like qualities, and motivating their employees.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The responses of q64, supervisors strongly cared about their employees’ health and granted leaves in need.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q67 reflects that Managers and Supervisors take responsibility of the problems thus proving as inspiration for subordinates</a:t>
            </a:r>
            <a:endParaRPr lang="en-US" sz="8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6E56074-15EA-46F3-BC17-FEAA7723DA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9470624"/>
              </p:ext>
            </p:extLst>
          </p:nvPr>
        </p:nvGraphicFramePr>
        <p:xfrm>
          <a:off x="4922874" y="166255"/>
          <a:ext cx="7142476" cy="657570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0170">
                  <a:extLst>
                    <a:ext uri="{9D8B030D-6E8A-4147-A177-3AD203B41FA5}">
                      <a16:colId xmlns:a16="http://schemas.microsoft.com/office/drawing/2014/main" val="791342288"/>
                    </a:ext>
                  </a:extLst>
                </a:gridCol>
                <a:gridCol w="3203426">
                  <a:extLst>
                    <a:ext uri="{9D8B030D-6E8A-4147-A177-3AD203B41FA5}">
                      <a16:colId xmlns:a16="http://schemas.microsoft.com/office/drawing/2014/main" val="654659463"/>
                    </a:ext>
                  </a:extLst>
                </a:gridCol>
                <a:gridCol w="779720">
                  <a:extLst>
                    <a:ext uri="{9D8B030D-6E8A-4147-A177-3AD203B41FA5}">
                      <a16:colId xmlns:a16="http://schemas.microsoft.com/office/drawing/2014/main" val="282563721"/>
                    </a:ext>
                  </a:extLst>
                </a:gridCol>
                <a:gridCol w="779720">
                  <a:extLst>
                    <a:ext uri="{9D8B030D-6E8A-4147-A177-3AD203B41FA5}">
                      <a16:colId xmlns:a16="http://schemas.microsoft.com/office/drawing/2014/main" val="3493734423"/>
                    </a:ext>
                  </a:extLst>
                </a:gridCol>
                <a:gridCol w="779720">
                  <a:extLst>
                    <a:ext uri="{9D8B030D-6E8A-4147-A177-3AD203B41FA5}">
                      <a16:colId xmlns:a16="http://schemas.microsoft.com/office/drawing/2014/main" val="155661751"/>
                    </a:ext>
                  </a:extLst>
                </a:gridCol>
                <a:gridCol w="779720">
                  <a:extLst>
                    <a:ext uri="{9D8B030D-6E8A-4147-A177-3AD203B41FA5}">
                      <a16:colId xmlns:a16="http://schemas.microsoft.com/office/drawing/2014/main" val="3693055822"/>
                    </a:ext>
                  </a:extLst>
                </a:gridCol>
              </a:tblGrid>
              <a:tr h="20602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dirty="0">
                          <a:effectLst/>
                        </a:rPr>
                        <a:t>Question </a:t>
                      </a:r>
                      <a:endParaRPr lang="en-IN" sz="1200" b="0" i="0" dirty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Variable Description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mean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std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skew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kurtosis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extLst>
                  <a:ext uri="{0D108BD9-81ED-4DB2-BD59-A6C34878D82A}">
                    <a16:rowId xmlns:a16="http://schemas.microsoft.com/office/drawing/2014/main" val="2838310341"/>
                  </a:ext>
                </a:extLst>
              </a:tr>
              <a:tr h="41449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q24m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dirty="0">
                          <a:effectLst/>
                        </a:rPr>
                        <a:t>Managers in Agency Encourage innovation </a:t>
                      </a:r>
                      <a:endParaRPr lang="en-IN" sz="1200" b="0" i="0" dirty="0">
                        <a:effectLst/>
                      </a:endParaRPr>
                    </a:p>
                  </a:txBody>
                  <a:tcPr marL="37493" marR="37493" marT="18746" marB="18746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3.05243 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0.988803 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0.120197 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-0.35805 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extLst>
                  <a:ext uri="{0D108BD9-81ED-4DB2-BD59-A6C34878D82A}">
                    <a16:rowId xmlns:a16="http://schemas.microsoft.com/office/drawing/2014/main" val="991843524"/>
                  </a:ext>
                </a:extLst>
              </a:tr>
              <a:tr h="27034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q24o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Managers in Agency Value their Employees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2.892155 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1.029087 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0.301296 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-0.32799 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extLst>
                  <a:ext uri="{0D108BD9-81ED-4DB2-BD59-A6C34878D82A}">
                    <a16:rowId xmlns:a16="http://schemas.microsoft.com/office/drawing/2014/main" val="393201888"/>
                  </a:ext>
                </a:extLst>
              </a:tr>
              <a:tr h="43149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q53b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dirty="0">
                          <a:effectLst/>
                        </a:rPr>
                        <a:t>Supervisor provides with clear and consistent performance expectations </a:t>
                      </a:r>
                      <a:endParaRPr lang="en-IN" sz="1200" b="0" i="0" dirty="0">
                        <a:effectLst/>
                      </a:endParaRPr>
                    </a:p>
                  </a:txBody>
                  <a:tcPr marL="37493" marR="37493" marT="18746" marB="18746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2.580788 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1.015758 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0.71516 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-0.06279 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extLst>
                  <a:ext uri="{0D108BD9-81ED-4DB2-BD59-A6C34878D82A}">
                    <a16:rowId xmlns:a16="http://schemas.microsoft.com/office/drawing/2014/main" val="148305446"/>
                  </a:ext>
                </a:extLst>
              </a:tr>
              <a:tr h="43149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dirty="0">
                          <a:effectLst/>
                        </a:rPr>
                        <a:t>q53c </a:t>
                      </a:r>
                      <a:endParaRPr lang="en-IN" sz="1200" b="0" i="0" dirty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Supervisor provides with a clear understanding of how performance is assessed and measured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2.71902 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1.040055 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0.510637 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-0.39758 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extLst>
                  <a:ext uri="{0D108BD9-81ED-4DB2-BD59-A6C34878D82A}">
                    <a16:rowId xmlns:a16="http://schemas.microsoft.com/office/drawing/2014/main" val="3639106578"/>
                  </a:ext>
                </a:extLst>
              </a:tr>
              <a:tr h="27034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q58a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Achieves results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2.207731 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0.974107 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0.901024 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0.625164 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extLst>
                  <a:ext uri="{0D108BD9-81ED-4DB2-BD59-A6C34878D82A}">
                    <a16:rowId xmlns:a16="http://schemas.microsoft.com/office/drawing/2014/main" val="533715757"/>
                  </a:ext>
                </a:extLst>
              </a:tr>
              <a:tr h="27034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q58b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dirty="0">
                          <a:effectLst/>
                        </a:rPr>
                        <a:t>Cultivates productive working relationships </a:t>
                      </a:r>
                      <a:endParaRPr lang="en-IN" sz="1200" b="0" i="0" dirty="0">
                        <a:effectLst/>
                      </a:endParaRPr>
                    </a:p>
                  </a:txBody>
                  <a:tcPr marL="37493" marR="37493" marT="18746" marB="18746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2.294757 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1.090581 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0.814811 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0.05258 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extLst>
                  <a:ext uri="{0D108BD9-81ED-4DB2-BD59-A6C34878D82A}">
                    <a16:rowId xmlns:a16="http://schemas.microsoft.com/office/drawing/2014/main" val="2221431076"/>
                  </a:ext>
                </a:extLst>
              </a:tr>
              <a:tr h="36359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q58c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Exemplifies personal drive and integrity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2.187294 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1.062236 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0.905549 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0.337446 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extLst>
                  <a:ext uri="{0D108BD9-81ED-4DB2-BD59-A6C34878D82A}">
                    <a16:rowId xmlns:a16="http://schemas.microsoft.com/office/drawing/2014/main" val="2566171512"/>
                  </a:ext>
                </a:extLst>
              </a:tr>
              <a:tr h="41449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q58d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dirty="0">
                          <a:effectLst/>
                        </a:rPr>
                        <a:t>Shapes strategic thinking </a:t>
                      </a:r>
                      <a:endParaRPr lang="en-IN" sz="1200" b="0" i="0" dirty="0">
                        <a:effectLst/>
                      </a:endParaRPr>
                    </a:p>
                  </a:txBody>
                  <a:tcPr marL="37493" marR="37493" marT="18746" marB="18746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2.306008 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1.057175 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0.744029 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0.080134 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extLst>
                  <a:ext uri="{0D108BD9-81ED-4DB2-BD59-A6C34878D82A}">
                    <a16:rowId xmlns:a16="http://schemas.microsoft.com/office/drawing/2014/main" val="1826681311"/>
                  </a:ext>
                </a:extLst>
              </a:tr>
              <a:tr h="27034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q58e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dirty="0">
                          <a:effectLst/>
                        </a:rPr>
                        <a:t>Communicates with influence </a:t>
                      </a:r>
                      <a:endParaRPr lang="en-IN" sz="1200" b="0" i="0" dirty="0">
                        <a:effectLst/>
                      </a:endParaRPr>
                    </a:p>
                  </a:txBody>
                  <a:tcPr marL="37493" marR="37493" marT="18746" marB="18746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2.326215 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1.108189 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0.772462 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-0.06143 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extLst>
                  <a:ext uri="{0D108BD9-81ED-4DB2-BD59-A6C34878D82A}">
                    <a16:rowId xmlns:a16="http://schemas.microsoft.com/office/drawing/2014/main" val="1657788090"/>
                  </a:ext>
                </a:extLst>
              </a:tr>
              <a:tr h="27034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q58f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Sets direction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2.310142 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1.040268 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0.761358 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0.170169 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extLst>
                  <a:ext uri="{0D108BD9-81ED-4DB2-BD59-A6C34878D82A}">
                    <a16:rowId xmlns:a16="http://schemas.microsoft.com/office/drawing/2014/main" val="2451792196"/>
                  </a:ext>
                </a:extLst>
              </a:tr>
              <a:tr h="27034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q58g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dirty="0">
                          <a:effectLst/>
                        </a:rPr>
                        <a:t>Motivates people </a:t>
                      </a:r>
                      <a:endParaRPr lang="en-IN" sz="1200" b="0" i="0" dirty="0">
                        <a:effectLst/>
                      </a:endParaRPr>
                    </a:p>
                  </a:txBody>
                  <a:tcPr marL="37493" marR="37493" marT="18746" marB="18746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 dirty="0">
                          <a:effectLst/>
                        </a:rPr>
                        <a:t>2.470034 </a:t>
                      </a:r>
                      <a:endParaRPr lang="en-IN" sz="1200" b="0" i="0" dirty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1.141226 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0.614525 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-0.3451 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extLst>
                  <a:ext uri="{0D108BD9-81ED-4DB2-BD59-A6C34878D82A}">
                    <a16:rowId xmlns:a16="http://schemas.microsoft.com/office/drawing/2014/main" val="4212661764"/>
                  </a:ext>
                </a:extLst>
              </a:tr>
              <a:tr h="27034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q58h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Encourages innovation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2.451665 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1.101053 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0.616668 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-0.21721 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extLst>
                  <a:ext uri="{0D108BD9-81ED-4DB2-BD59-A6C34878D82A}">
                    <a16:rowId xmlns:a16="http://schemas.microsoft.com/office/drawing/2014/main" val="3088345210"/>
                  </a:ext>
                </a:extLst>
              </a:tr>
              <a:tr h="27034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q58i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dirty="0">
                          <a:effectLst/>
                        </a:rPr>
                        <a:t>Develops people </a:t>
                      </a:r>
                      <a:endParaRPr lang="en-IN" sz="1200" b="0" i="0" dirty="0">
                        <a:effectLst/>
                      </a:endParaRPr>
                    </a:p>
                  </a:txBody>
                  <a:tcPr marL="37493" marR="37493" marT="18746" marB="18746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2.464524 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1.139591 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0.638294 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-0.30884 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extLst>
                  <a:ext uri="{0D108BD9-81ED-4DB2-BD59-A6C34878D82A}">
                    <a16:rowId xmlns:a16="http://schemas.microsoft.com/office/drawing/2014/main" val="4026397490"/>
                  </a:ext>
                </a:extLst>
              </a:tr>
              <a:tr h="27034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q58j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dirty="0">
                          <a:effectLst/>
                        </a:rPr>
                        <a:t>Is open to continued self-learning </a:t>
                      </a:r>
                      <a:endParaRPr lang="en-IN" sz="1200" b="0" i="0" dirty="0">
                        <a:effectLst/>
                      </a:endParaRPr>
                    </a:p>
                  </a:txBody>
                  <a:tcPr marL="37493" marR="37493" marT="18746" marB="18746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 dirty="0">
                          <a:effectLst/>
                        </a:rPr>
                        <a:t>2.292461 </a:t>
                      </a:r>
                      <a:endParaRPr lang="en-IN" sz="1200" b="0" i="0" dirty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1.041673 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0.80151 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0.327977 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extLst>
                  <a:ext uri="{0D108BD9-81ED-4DB2-BD59-A6C34878D82A}">
                    <a16:rowId xmlns:a16="http://schemas.microsoft.com/office/drawing/2014/main" val="2770892744"/>
                  </a:ext>
                </a:extLst>
              </a:tr>
              <a:tr h="43149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q64c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dirty="0">
                          <a:effectLst/>
                        </a:rPr>
                        <a:t>Immediate supervisor actively manages employees’ sick/carer’s leave </a:t>
                      </a:r>
                      <a:endParaRPr lang="en-IN" sz="1200" b="0" i="0" dirty="0">
                        <a:effectLst/>
                      </a:endParaRPr>
                    </a:p>
                  </a:txBody>
                  <a:tcPr marL="37493" marR="37493" marT="18746" marB="18746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 dirty="0">
                          <a:effectLst/>
                        </a:rPr>
                        <a:t>2.441638 </a:t>
                      </a:r>
                      <a:endParaRPr lang="en-IN" sz="1200" b="0" i="0" dirty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 dirty="0">
                          <a:effectLst/>
                        </a:rPr>
                        <a:t>0.885765 </a:t>
                      </a:r>
                      <a:endParaRPr lang="en-IN" sz="1200" b="0" i="0" dirty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0.720884 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0.617496 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extLst>
                  <a:ext uri="{0D108BD9-81ED-4DB2-BD59-A6C34878D82A}">
                    <a16:rowId xmlns:a16="http://schemas.microsoft.com/office/drawing/2014/main" val="980943845"/>
                  </a:ext>
                </a:extLst>
              </a:tr>
              <a:tr h="43149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q67c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Immediate supervisor takes responsibility when a problem is identified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2.216686 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 dirty="0">
                          <a:effectLst/>
                        </a:rPr>
                        <a:t>0.943098 </a:t>
                      </a:r>
                      <a:endParaRPr lang="en-IN" sz="1200" b="0" i="0" dirty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 dirty="0">
                          <a:effectLst/>
                        </a:rPr>
                        <a:t>0.953707 </a:t>
                      </a:r>
                      <a:endParaRPr lang="en-IN" sz="1200" b="0" i="0" dirty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0.899802 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extLst>
                  <a:ext uri="{0D108BD9-81ED-4DB2-BD59-A6C34878D82A}">
                    <a16:rowId xmlns:a16="http://schemas.microsoft.com/office/drawing/2014/main" val="1640433920"/>
                  </a:ext>
                </a:extLst>
              </a:tr>
              <a:tr h="43149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q67d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Senior leaders in agency take responsibility when a problem is identified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2.767394 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1.005881 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 dirty="0">
                          <a:effectLst/>
                        </a:rPr>
                        <a:t>0.399032 </a:t>
                      </a:r>
                      <a:endParaRPr lang="en-IN" sz="1200" b="0" i="0" dirty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 dirty="0">
                          <a:effectLst/>
                        </a:rPr>
                        <a:t>-0.18329 </a:t>
                      </a:r>
                      <a:endParaRPr lang="en-IN" sz="1200" b="0" i="0" dirty="0">
                        <a:effectLst/>
                      </a:endParaRPr>
                    </a:p>
                  </a:txBody>
                  <a:tcPr marL="37493" marR="37493" marT="18746" marB="18746" anchor="b"/>
                </a:tc>
                <a:extLst>
                  <a:ext uri="{0D108BD9-81ED-4DB2-BD59-A6C34878D82A}">
                    <a16:rowId xmlns:a16="http://schemas.microsoft.com/office/drawing/2014/main" val="725706555"/>
                  </a:ext>
                </a:extLst>
              </a:tr>
              <a:tr h="586483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dirty="0">
                          <a:effectLst/>
                        </a:rPr>
                        <a:t>q67e </a:t>
                      </a:r>
                      <a:endParaRPr lang="en-IN" sz="1200" b="0" i="0" dirty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>
                          <a:effectLst/>
                        </a:rPr>
                        <a:t>People in agency are encouraged to speak up when they identify a serious policy or delivery risk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2.561959 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>
                          <a:effectLst/>
                        </a:rPr>
                        <a:t>1.046606 </a:t>
                      </a:r>
                      <a:endParaRPr lang="en-IN" sz="1200" b="0" i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 dirty="0">
                          <a:effectLst/>
                        </a:rPr>
                        <a:t>0.692843 </a:t>
                      </a:r>
                      <a:endParaRPr lang="en-IN" sz="1200" b="0" i="0" dirty="0">
                        <a:effectLst/>
                      </a:endParaRPr>
                    </a:p>
                  </a:txBody>
                  <a:tcPr marL="37493" marR="37493" marT="18746" marB="18746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1000" dirty="0">
                          <a:effectLst/>
                        </a:rPr>
                        <a:t>-0.06657 </a:t>
                      </a:r>
                      <a:endParaRPr lang="en-IN" sz="1200" b="0" i="0" dirty="0">
                        <a:effectLst/>
                      </a:endParaRPr>
                    </a:p>
                  </a:txBody>
                  <a:tcPr marL="37493" marR="37493" marT="18746" marB="18746" anchor="b"/>
                </a:tc>
                <a:extLst>
                  <a:ext uri="{0D108BD9-81ED-4DB2-BD59-A6C34878D82A}">
                    <a16:rowId xmlns:a16="http://schemas.microsoft.com/office/drawing/2014/main" val="2877042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625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5" descr="Stack of magazines on table">
            <a:extLst>
              <a:ext uri="{FF2B5EF4-FFF2-40B4-BE49-F238E27FC236}">
                <a16:creationId xmlns:a16="http://schemas.microsoft.com/office/drawing/2014/main" id="{AFC3BA9A-9B36-436A-A66F-BE2BE84C2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4" r="7813" b="-1"/>
          <a:stretch/>
        </p:blipFill>
        <p:spPr>
          <a:xfrm>
            <a:off x="3523486" y="76200"/>
            <a:ext cx="86685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AEF94-A8F7-49A6-B5E8-42EE91FC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Agenda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FE9EA-93A7-40CB-9F24-737A164A5554}"/>
              </a:ext>
            </a:extLst>
          </p:cNvPr>
          <p:cNvSpPr txBox="1"/>
          <p:nvPr/>
        </p:nvSpPr>
        <p:spPr>
          <a:xfrm>
            <a:off x="371094" y="2718053"/>
            <a:ext cx="8274142" cy="40152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Introduction​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Exploring Leadership Styles​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Research Objectives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Dealing with the Data – Missing, Normality, Outliers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4000" b="1" dirty="0">
                <a:solidFill>
                  <a:schemeClr val="accent5"/>
                </a:solidFill>
                <a:effectLst>
                  <a:reflection blurRad="6350" stA="60000" endA="900" endPos="58000" dir="5400000" sy="-100000" algn="bl" rotWithShape="0"/>
                </a:effectLst>
              </a:rPr>
              <a:t>Understanding Participants –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 </a:t>
            </a:r>
            <a:r>
              <a:rPr lang="en-US" sz="3000" b="1" dirty="0">
                <a:solidFill>
                  <a:schemeClr val="accent5"/>
                </a:solidFill>
                <a:effectLst>
                  <a:reflection blurRad="6350" stA="60000" endA="900" endPos="58000" dir="5400000" sy="-100000" algn="bl" rotWithShape="0"/>
                </a:effectLst>
              </a:rPr>
              <a:t>Demographic Profiles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Exploratory Factor Analysis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Correspondence Analysis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Further Exploration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Recommendations</a:t>
            </a:r>
          </a:p>
          <a:p>
            <a:pPr defTabSz="914400" fontAlgn="base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5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56AAC4-0142-42CB-98F3-645F72424B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377742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B8EF29-EF99-4C09-9362-0DF7BAA4BF23}"/>
              </a:ext>
            </a:extLst>
          </p:cNvPr>
          <p:cNvSpPr txBox="1"/>
          <p:nvPr/>
        </p:nvSpPr>
        <p:spPr>
          <a:xfrm>
            <a:off x="838200" y="464073"/>
            <a:ext cx="26292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/>
              <a:t>Intuition </a:t>
            </a:r>
          </a:p>
        </p:txBody>
      </p:sp>
    </p:spTree>
    <p:extLst>
      <p:ext uri="{BB962C8B-B14F-4D97-AF65-F5344CB8AC3E}">
        <p14:creationId xmlns:p14="http://schemas.microsoft.com/office/powerpoint/2010/main" val="3336101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lide2" descr="Dashboard 1">
            <a:extLst>
              <a:ext uri="{FF2B5EF4-FFF2-40B4-BE49-F238E27FC236}">
                <a16:creationId xmlns:a16="http://schemas.microsoft.com/office/drawing/2014/main" id="{FEE4764D-EA2D-470F-A26C-881B0C25F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968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8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6" name="Freeform: Shape 6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8" name="Freeform: Shape 6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D2719-4714-460F-83FD-07A5E960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Demographic Analysis – Post Cleaning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slide2" descr="Dashboard 1">
            <a:extLst>
              <a:ext uri="{FF2B5EF4-FFF2-40B4-BE49-F238E27FC236}">
                <a16:creationId xmlns:a16="http://schemas.microsoft.com/office/drawing/2014/main" id="{1F1234BB-7CFD-42DB-A173-2ABCF6BBB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56" y="789840"/>
            <a:ext cx="6408836" cy="512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04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A9F3E9-7390-407D-8361-C26CED31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100" dirty="0"/>
              <a:t>ANOVA Test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0" dirty="0"/>
              <a:t>Differences in opinions of Managers and Subordinates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A055CF27-8829-4504-A0BB-3A3868C1F13A}"/>
              </a:ext>
            </a:extLst>
          </p:cNvPr>
          <p:cNvSpPr txBox="1">
            <a:spLocks/>
          </p:cNvSpPr>
          <p:nvPr/>
        </p:nvSpPr>
        <p:spPr>
          <a:xfrm>
            <a:off x="345568" y="2831690"/>
            <a:ext cx="3732292" cy="3426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Opinions regarding </a:t>
            </a:r>
            <a:r>
              <a:rPr lang="en-US" sz="1600" b="1" dirty="0"/>
              <a:t>Innovation, clear performance expectations, taking responsibilities of a problem by senior leaders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C00000"/>
                </a:solidFill>
              </a:rPr>
              <a:t>Do not differ </a:t>
            </a:r>
            <a:r>
              <a:rPr lang="en-US" sz="1600" dirty="0"/>
              <a:t>among the Managers and Subordinates.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Opinions regarding </a:t>
            </a:r>
            <a:r>
              <a:rPr lang="en-US" sz="1600" b="1" dirty="0"/>
              <a:t>Valuing employees, understanding of performance assessment, Leadership skills, Getting sick leaves , Speaking up on Policy risks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Differ</a:t>
            </a:r>
            <a:r>
              <a:rPr lang="en-US" sz="1600" b="1" dirty="0"/>
              <a:t> </a:t>
            </a:r>
            <a:r>
              <a:rPr lang="en-US" sz="1600" dirty="0"/>
              <a:t>among Managers and Subordinates for their leaders.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2D511C6-4E18-4FD2-A223-0CB36810A4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6419168"/>
              </p:ext>
            </p:extLst>
          </p:nvPr>
        </p:nvGraphicFramePr>
        <p:xfrm>
          <a:off x="4077859" y="138223"/>
          <a:ext cx="7768572" cy="64752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0802">
                  <a:extLst>
                    <a:ext uri="{9D8B030D-6E8A-4147-A177-3AD203B41FA5}">
                      <a16:colId xmlns:a16="http://schemas.microsoft.com/office/drawing/2014/main" val="1448691529"/>
                    </a:ext>
                  </a:extLst>
                </a:gridCol>
                <a:gridCol w="782561">
                  <a:extLst>
                    <a:ext uri="{9D8B030D-6E8A-4147-A177-3AD203B41FA5}">
                      <a16:colId xmlns:a16="http://schemas.microsoft.com/office/drawing/2014/main" val="2994397764"/>
                    </a:ext>
                  </a:extLst>
                </a:gridCol>
                <a:gridCol w="782561">
                  <a:extLst>
                    <a:ext uri="{9D8B030D-6E8A-4147-A177-3AD203B41FA5}">
                      <a16:colId xmlns:a16="http://schemas.microsoft.com/office/drawing/2014/main" val="83286459"/>
                    </a:ext>
                  </a:extLst>
                </a:gridCol>
                <a:gridCol w="782561">
                  <a:extLst>
                    <a:ext uri="{9D8B030D-6E8A-4147-A177-3AD203B41FA5}">
                      <a16:colId xmlns:a16="http://schemas.microsoft.com/office/drawing/2014/main" val="462027878"/>
                    </a:ext>
                  </a:extLst>
                </a:gridCol>
                <a:gridCol w="1027801">
                  <a:extLst>
                    <a:ext uri="{9D8B030D-6E8A-4147-A177-3AD203B41FA5}">
                      <a16:colId xmlns:a16="http://schemas.microsoft.com/office/drawing/2014/main" val="962533391"/>
                    </a:ext>
                  </a:extLst>
                </a:gridCol>
                <a:gridCol w="782561">
                  <a:extLst>
                    <a:ext uri="{9D8B030D-6E8A-4147-A177-3AD203B41FA5}">
                      <a16:colId xmlns:a16="http://schemas.microsoft.com/office/drawing/2014/main" val="3700691972"/>
                    </a:ext>
                  </a:extLst>
                </a:gridCol>
                <a:gridCol w="3049725">
                  <a:extLst>
                    <a:ext uri="{9D8B030D-6E8A-4147-A177-3AD203B41FA5}">
                      <a16:colId xmlns:a16="http://schemas.microsoft.com/office/drawing/2014/main" val="2583115304"/>
                    </a:ext>
                  </a:extLst>
                </a:gridCol>
              </a:tblGrid>
              <a:tr h="47989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 dirty="0">
                          <a:effectLst/>
                        </a:rPr>
                        <a:t>Variable </a:t>
                      </a:r>
                      <a:endParaRPr lang="en-IN" sz="800" b="0" i="0" dirty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>
                          <a:effectLst/>
                        </a:rPr>
                        <a:t>F - Ratio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>
                          <a:effectLst/>
                        </a:rPr>
                        <a:t>p-value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 dirty="0">
                          <a:effectLst/>
                        </a:rPr>
                        <a:t>Mean EL/SES </a:t>
                      </a:r>
                      <a:endParaRPr lang="en-IN" sz="800" b="0" i="0" dirty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>
                          <a:effectLst/>
                        </a:rPr>
                        <a:t>Mean Trainee/Grad/APS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>
                          <a:effectLst/>
                        </a:rPr>
                        <a:t>Mean Diff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IN" sz="800">
                          <a:effectLst/>
                        </a:rPr>
                        <a:t>Interpretation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/>
                </a:tc>
                <a:extLst>
                  <a:ext uri="{0D108BD9-81ED-4DB2-BD59-A6C34878D82A}">
                    <a16:rowId xmlns:a16="http://schemas.microsoft.com/office/drawing/2014/main" val="2949432350"/>
                  </a:ext>
                </a:extLst>
              </a:tr>
              <a:tr h="370152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>
                          <a:effectLst/>
                        </a:rPr>
                        <a:t>q24m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2.198653845 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0.138155443 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3.034268629 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3.061489044 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0.027220415 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IN" sz="800" dirty="0">
                          <a:effectLst/>
                        </a:rPr>
                        <a:t>Opinion regarding encouragement on innovation doesn’t differ between managers and subordinates </a:t>
                      </a:r>
                      <a:endParaRPr lang="en-IN" sz="800" b="0" i="0" dirty="0">
                        <a:effectLst/>
                      </a:endParaRPr>
                    </a:p>
                  </a:txBody>
                  <a:tcPr marL="28341" marR="28341" marT="14170" marB="14170"/>
                </a:tc>
                <a:extLst>
                  <a:ext uri="{0D108BD9-81ED-4DB2-BD59-A6C34878D82A}">
                    <a16:rowId xmlns:a16="http://schemas.microsoft.com/office/drawing/2014/main" val="359107706"/>
                  </a:ext>
                </a:extLst>
              </a:tr>
              <a:tr h="47989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>
                          <a:effectLst/>
                        </a:rPr>
                        <a:t>q24o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 dirty="0">
                          <a:effectLst/>
                        </a:rPr>
                        <a:t>49.7153618 </a:t>
                      </a:r>
                      <a:endParaRPr lang="en-IN" sz="800" b="0" i="0" dirty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1.87E-12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2.802437902 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2.936904898 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0.134466996 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IN" sz="800">
                          <a:effectLst/>
                        </a:rPr>
                        <a:t>Significant difference of opinions exists between managers and subordinates about valuing the employees in their agency.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/>
                </a:tc>
                <a:extLst>
                  <a:ext uri="{0D108BD9-81ED-4DB2-BD59-A6C34878D82A}">
                    <a16:rowId xmlns:a16="http://schemas.microsoft.com/office/drawing/2014/main" val="1178411449"/>
                  </a:ext>
                </a:extLst>
              </a:tr>
              <a:tr h="47989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>
                          <a:effectLst/>
                        </a:rPr>
                        <a:t>q53b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2.23202585 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 dirty="0">
                          <a:effectLst/>
                        </a:rPr>
                        <a:t>0.13520066 </a:t>
                      </a:r>
                      <a:endParaRPr lang="en-IN" sz="800" b="0" i="0" dirty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2.599586017 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2.571412183 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0.028173833 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IN" sz="800">
                          <a:effectLst/>
                        </a:rPr>
                        <a:t>Opinion regarding clear performance expectations from supervisors doesn’t differ between managers and subordinates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/>
                </a:tc>
                <a:extLst>
                  <a:ext uri="{0D108BD9-81ED-4DB2-BD59-A6C34878D82A}">
                    <a16:rowId xmlns:a16="http://schemas.microsoft.com/office/drawing/2014/main" val="920274040"/>
                  </a:ext>
                </a:extLst>
              </a:tr>
              <a:tr h="51797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>
                          <a:effectLst/>
                        </a:rPr>
                        <a:t>q53c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24.79726304 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6.45E-07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 dirty="0">
                          <a:effectLst/>
                        </a:rPr>
                        <a:t>2.783118675 </a:t>
                      </a:r>
                      <a:endParaRPr lang="en-IN" sz="800" b="0" i="0" dirty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2.687048296 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0.096070379 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IN" sz="800">
                          <a:effectLst/>
                        </a:rPr>
                        <a:t>Significant difference of opinions exists between managers and subordinates about getting informed of performance assessment.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/>
                </a:tc>
                <a:extLst>
                  <a:ext uri="{0D108BD9-81ED-4DB2-BD59-A6C34878D82A}">
                    <a16:rowId xmlns:a16="http://schemas.microsoft.com/office/drawing/2014/main" val="3698542560"/>
                  </a:ext>
                </a:extLst>
              </a:tr>
              <a:tr h="22233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>
                          <a:effectLst/>
                        </a:rPr>
                        <a:t>q58a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85.72734874 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2.38E-20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2.096366145 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 dirty="0">
                          <a:effectLst/>
                        </a:rPr>
                        <a:t>2.263278651 </a:t>
                      </a:r>
                      <a:endParaRPr lang="en-IN" sz="800" b="0" i="0" dirty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0.166912506 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 rowSpan="10">
                  <a:txBody>
                    <a:bodyPr/>
                    <a:lstStyle/>
                    <a:p>
                      <a:pPr algn="ctr" rtl="0" fontAlgn="base"/>
                      <a:r>
                        <a:rPr lang="en-IN" sz="800" dirty="0">
                          <a:effectLst/>
                        </a:rPr>
                        <a:t>Significant difference of opinions exists between managers and subordinates about leadership skills of immediate supervisors. </a:t>
                      </a:r>
                    </a:p>
                    <a:p>
                      <a:pPr algn="ctr" rtl="0" fontAlgn="base"/>
                      <a:r>
                        <a:rPr lang="en-IN" sz="800" dirty="0">
                          <a:effectLst/>
                        </a:rPr>
                        <a:t> </a:t>
                      </a:r>
                      <a:endParaRPr lang="en-IN" sz="800" b="0" i="0" dirty="0">
                        <a:effectLst/>
                      </a:endParaRPr>
                    </a:p>
                  </a:txBody>
                  <a:tcPr marL="28341" marR="28341" marT="14170" marB="14170" anchor="ctr"/>
                </a:tc>
                <a:extLst>
                  <a:ext uri="{0D108BD9-81ED-4DB2-BD59-A6C34878D82A}">
                    <a16:rowId xmlns:a16="http://schemas.microsoft.com/office/drawing/2014/main" val="1650207758"/>
                  </a:ext>
                </a:extLst>
              </a:tr>
              <a:tr h="22233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>
                          <a:effectLst/>
                        </a:rPr>
                        <a:t>q58b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55.47769007 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1.00E-13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2.194342226 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 dirty="0">
                          <a:effectLst/>
                        </a:rPr>
                        <a:t>2.344843409 </a:t>
                      </a:r>
                      <a:endParaRPr lang="en-IN" sz="800" b="0" i="0" dirty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0.150501183 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400852"/>
                  </a:ext>
                </a:extLst>
              </a:tr>
              <a:tr h="22233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>
                          <a:effectLst/>
                        </a:rPr>
                        <a:t>q58c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109.5507838 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1.55E-25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2.050137994 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2.255707239 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0.205569244 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093345"/>
                  </a:ext>
                </a:extLst>
              </a:tr>
              <a:tr h="22233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>
                          <a:effectLst/>
                        </a:rPr>
                        <a:t>q58d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126.9643145 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2.58E-29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2.159153634 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 dirty="0">
                          <a:effectLst/>
                        </a:rPr>
                        <a:t>2.379258919 </a:t>
                      </a:r>
                      <a:endParaRPr lang="en-IN" sz="800" b="0" i="0" dirty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0.220105285 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915330"/>
                  </a:ext>
                </a:extLst>
              </a:tr>
              <a:tr h="22233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>
                          <a:effectLst/>
                        </a:rPr>
                        <a:t>q58e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62.93149158 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2.31E-15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2.217571297 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2.380406103 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 dirty="0">
                          <a:effectLst/>
                        </a:rPr>
                        <a:t>0.162834806 </a:t>
                      </a:r>
                      <a:endParaRPr lang="en-IN" sz="800" b="0" i="0" dirty="0">
                        <a:effectLst/>
                      </a:endParaRPr>
                    </a:p>
                  </a:txBody>
                  <a:tcPr marL="28341" marR="28341" marT="14170" marB="1417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38344"/>
                  </a:ext>
                </a:extLst>
              </a:tr>
              <a:tr h="22233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>
                          <a:effectLst/>
                        </a:rPr>
                        <a:t>q58f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56.56249878 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5.80E-14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2.213431463 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2.358380177 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0.144948714 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587136"/>
                  </a:ext>
                </a:extLst>
              </a:tr>
              <a:tr h="22233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>
                          <a:effectLst/>
                        </a:rPr>
                        <a:t>q58g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22.5593914 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 dirty="0">
                          <a:effectLst/>
                        </a:rPr>
                        <a:t>2.06E-06 </a:t>
                      </a:r>
                      <a:endParaRPr lang="en-IN" sz="800" b="0" i="0" dirty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2.402943882 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2.50349891 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 dirty="0">
                          <a:effectLst/>
                        </a:rPr>
                        <a:t>0.100555028 </a:t>
                      </a:r>
                      <a:endParaRPr lang="en-IN" sz="800" b="0" i="0" dirty="0">
                        <a:effectLst/>
                      </a:endParaRPr>
                    </a:p>
                  </a:txBody>
                  <a:tcPr marL="28341" marR="28341" marT="14170" marB="1417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642287"/>
                  </a:ext>
                </a:extLst>
              </a:tr>
              <a:tr h="22233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>
                          <a:effectLst/>
                        </a:rPr>
                        <a:t>q58h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57.27240323 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4.05E-14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2.348666053 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2.503040037 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 dirty="0">
                          <a:effectLst/>
                        </a:rPr>
                        <a:t>0.154373983 </a:t>
                      </a:r>
                      <a:endParaRPr lang="en-IN" sz="800" b="0" i="0" dirty="0">
                        <a:effectLst/>
                      </a:endParaRPr>
                    </a:p>
                  </a:txBody>
                  <a:tcPr marL="28341" marR="28341" marT="14170" marB="1417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6175"/>
                  </a:ext>
                </a:extLst>
              </a:tr>
              <a:tr h="22233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>
                          <a:effectLst/>
                        </a:rPr>
                        <a:t>q58i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36.78243419 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1.36E-09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2.379024839 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2.507169898 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 dirty="0">
                          <a:effectLst/>
                        </a:rPr>
                        <a:t>0.128145059 </a:t>
                      </a:r>
                      <a:endParaRPr lang="en-IN" sz="800" b="0" i="0" dirty="0">
                        <a:effectLst/>
                      </a:endParaRPr>
                    </a:p>
                  </a:txBody>
                  <a:tcPr marL="28341" marR="28341" marT="14170" marB="1417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646709"/>
                  </a:ext>
                </a:extLst>
              </a:tr>
              <a:tr h="22233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>
                          <a:effectLst/>
                        </a:rPr>
                        <a:t>q58j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44.01644019 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3.38E-11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2.20699172 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2.335092348 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 dirty="0">
                          <a:effectLst/>
                        </a:rPr>
                        <a:t>0.128100628 </a:t>
                      </a:r>
                      <a:endParaRPr lang="en-IN" sz="800" b="0" i="0" dirty="0">
                        <a:effectLst/>
                      </a:endParaRPr>
                    </a:p>
                  </a:txBody>
                  <a:tcPr marL="28341" marR="28341" marT="14170" marB="1417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404170"/>
                  </a:ext>
                </a:extLst>
              </a:tr>
              <a:tr h="51797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>
                          <a:effectLst/>
                        </a:rPr>
                        <a:t>q64c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0.841255769 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0.3590548 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2.451701932 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2.436618103 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0.015083829 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IN" sz="800" dirty="0">
                          <a:effectLst/>
                        </a:rPr>
                        <a:t>Significant difference of opinions exists between managers and subordinates about getting sick leaves from managers. </a:t>
                      </a:r>
                    </a:p>
                    <a:p>
                      <a:pPr algn="ctr" rtl="0" fontAlgn="base"/>
                      <a:r>
                        <a:rPr lang="en-IN" sz="800" dirty="0">
                          <a:effectLst/>
                        </a:rPr>
                        <a:t> </a:t>
                      </a:r>
                      <a:endParaRPr lang="en-IN" sz="800" b="0" i="0" dirty="0">
                        <a:effectLst/>
                      </a:endParaRPr>
                    </a:p>
                  </a:txBody>
                  <a:tcPr marL="28341" marR="28341" marT="14170" marB="14170"/>
                </a:tc>
                <a:extLst>
                  <a:ext uri="{0D108BD9-81ED-4DB2-BD59-A6C34878D82A}">
                    <a16:rowId xmlns:a16="http://schemas.microsoft.com/office/drawing/2014/main" val="3785425284"/>
                  </a:ext>
                </a:extLst>
              </a:tr>
              <a:tr h="51797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>
                          <a:effectLst/>
                        </a:rPr>
                        <a:t>q67c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30.70445212 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3.06E-08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2.152023919 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2.248938855 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0.096914936 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IN" sz="800" dirty="0">
                          <a:effectLst/>
                        </a:rPr>
                        <a:t>Significant difference of opinions exists between managers and subordinates about taking responsibilities of a problem by supervisor. </a:t>
                      </a:r>
                      <a:endParaRPr lang="en-IN" sz="800" b="0" i="0" dirty="0">
                        <a:effectLst/>
                      </a:endParaRPr>
                    </a:p>
                  </a:txBody>
                  <a:tcPr marL="28341" marR="28341" marT="14170" marB="14170"/>
                </a:tc>
                <a:extLst>
                  <a:ext uri="{0D108BD9-81ED-4DB2-BD59-A6C34878D82A}">
                    <a16:rowId xmlns:a16="http://schemas.microsoft.com/office/drawing/2014/main" val="1562322363"/>
                  </a:ext>
                </a:extLst>
              </a:tr>
              <a:tr h="51797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>
                          <a:effectLst/>
                        </a:rPr>
                        <a:t>q67d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0.839096885 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0.3596721 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2.755979761 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2.773087071 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0.01710731 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IN" sz="800" dirty="0">
                          <a:effectLst/>
                        </a:rPr>
                        <a:t>Opinion regarding taking responsibilities of a problem by senior leaders  doesn’t differ between managers and subordinates </a:t>
                      </a:r>
                      <a:endParaRPr lang="en-IN" sz="800" b="0" i="0" dirty="0">
                        <a:effectLst/>
                      </a:endParaRPr>
                    </a:p>
                  </a:txBody>
                  <a:tcPr marL="28341" marR="28341" marT="14170" marB="14170"/>
                </a:tc>
                <a:extLst>
                  <a:ext uri="{0D108BD9-81ED-4DB2-BD59-A6C34878D82A}">
                    <a16:rowId xmlns:a16="http://schemas.microsoft.com/office/drawing/2014/main" val="478086905"/>
                  </a:ext>
                </a:extLst>
              </a:tr>
              <a:tr h="370152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800">
                          <a:effectLst/>
                        </a:rPr>
                        <a:t>q67e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7.046166182 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0.007953135 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2.596366145 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2.544797522 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IN" sz="800">
                          <a:effectLst/>
                        </a:rPr>
                        <a:t>0.051568623 </a:t>
                      </a:r>
                      <a:endParaRPr lang="en-IN" sz="800" b="0" i="0">
                        <a:effectLst/>
                      </a:endParaRPr>
                    </a:p>
                  </a:txBody>
                  <a:tcPr marL="28341" marR="28341" marT="14170" marB="14170" anchor="b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IN" sz="800" dirty="0">
                          <a:effectLst/>
                        </a:rPr>
                        <a:t>Significant difference of opinions exists between managers and subordinates about speaking up on serious policy risks </a:t>
                      </a:r>
                      <a:endParaRPr lang="en-IN" sz="800" b="0" i="0" dirty="0">
                        <a:effectLst/>
                      </a:endParaRPr>
                    </a:p>
                  </a:txBody>
                  <a:tcPr marL="28341" marR="28341" marT="14170" marB="14170"/>
                </a:tc>
                <a:extLst>
                  <a:ext uri="{0D108BD9-81ED-4DB2-BD59-A6C34878D82A}">
                    <a16:rowId xmlns:a16="http://schemas.microsoft.com/office/drawing/2014/main" val="1928354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110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5" descr="Stack of magazines on table">
            <a:extLst>
              <a:ext uri="{FF2B5EF4-FFF2-40B4-BE49-F238E27FC236}">
                <a16:creationId xmlns:a16="http://schemas.microsoft.com/office/drawing/2014/main" id="{AFC3BA9A-9B36-436A-A66F-BE2BE84C2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4" r="7813" b="-1"/>
          <a:stretch/>
        </p:blipFill>
        <p:spPr>
          <a:xfrm>
            <a:off x="3523486" y="76200"/>
            <a:ext cx="86685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AEF94-A8F7-49A6-B5E8-42EE91FC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Agenda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FE9EA-93A7-40CB-9F24-737A164A5554}"/>
              </a:ext>
            </a:extLst>
          </p:cNvPr>
          <p:cNvSpPr txBox="1"/>
          <p:nvPr/>
        </p:nvSpPr>
        <p:spPr>
          <a:xfrm>
            <a:off x="371094" y="2718053"/>
            <a:ext cx="8274142" cy="40152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Introduction​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Exploring Leadership Styles​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Research Objectives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Dealing with the Data – Missing, Normality, Outliers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Understanding Participants – Demographic Profiles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4000" b="1" dirty="0">
                <a:solidFill>
                  <a:schemeClr val="accent5"/>
                </a:solidFill>
                <a:effectLst>
                  <a:reflection blurRad="6350" stA="60000" endA="900" endPos="58000" dir="5400000" sy="-100000" algn="bl" rotWithShape="0"/>
                </a:effectLst>
              </a:rPr>
              <a:t>Exploratory Factor Analysis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Correspondence Analysis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Further Exploration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Recommendations</a:t>
            </a:r>
          </a:p>
          <a:p>
            <a:pPr defTabSz="914400" fontAlgn="base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2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5" descr="Stack of magazines on table">
            <a:extLst>
              <a:ext uri="{FF2B5EF4-FFF2-40B4-BE49-F238E27FC236}">
                <a16:creationId xmlns:a16="http://schemas.microsoft.com/office/drawing/2014/main" id="{AFC3BA9A-9B36-436A-A66F-BE2BE84C2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4" r="7813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AEF94-A8F7-49A6-B5E8-42EE91FC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Agenda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FE9EA-93A7-40CB-9F24-737A164A5554}"/>
              </a:ext>
            </a:extLst>
          </p:cNvPr>
          <p:cNvSpPr txBox="1"/>
          <p:nvPr/>
        </p:nvSpPr>
        <p:spPr>
          <a:xfrm>
            <a:off x="371094" y="2718053"/>
            <a:ext cx="8274142" cy="40152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14300" indent="-342900" defTabSz="914400" fontAlgn="base">
              <a:spcAft>
                <a:spcPts val="60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Introduction​</a:t>
            </a:r>
          </a:p>
          <a:p>
            <a:pPr marL="114300" indent="-342900" defTabSz="914400" fontAlgn="base">
              <a:spcAft>
                <a:spcPts val="60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Exploring Leadership Styles​</a:t>
            </a:r>
          </a:p>
          <a:p>
            <a:pPr marL="114300" indent="-342900" defTabSz="914400" fontAlgn="base">
              <a:spcAft>
                <a:spcPts val="60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Objectives</a:t>
            </a:r>
            <a:endParaRPr lang="en-US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" indent="-342900" defTabSz="914400" fontAlgn="base">
              <a:spcAft>
                <a:spcPts val="60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Dealing with the Data – Missing, Normality, Outliers</a:t>
            </a:r>
          </a:p>
          <a:p>
            <a:pPr marL="114300" indent="-342900" defTabSz="914400" fontAlgn="base">
              <a:spcAft>
                <a:spcPts val="60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Understanding Participants – Demographic Profiles</a:t>
            </a:r>
          </a:p>
          <a:p>
            <a:pPr marL="114300" indent="-342900" defTabSz="914400" fontAlgn="base">
              <a:spcAft>
                <a:spcPts val="60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Factor Analysis</a:t>
            </a:r>
          </a:p>
          <a:p>
            <a:pPr marL="114300" indent="-342900" defTabSz="914400" fontAlgn="base">
              <a:spcAft>
                <a:spcPts val="60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Correspondence Analysis</a:t>
            </a:r>
          </a:p>
          <a:p>
            <a:pPr marL="114300" indent="-342900" defTabSz="914400" fontAlgn="base">
              <a:spcAft>
                <a:spcPts val="60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Further Exploration</a:t>
            </a:r>
          </a:p>
          <a:p>
            <a:pPr marL="114300" indent="-342900" defTabSz="914400" fontAlgn="base">
              <a:spcAft>
                <a:spcPts val="60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Recommendations</a:t>
            </a:r>
          </a:p>
          <a:p>
            <a:pPr indent="-228600" defTabSz="9144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9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B755B-CDFD-49F4-B5FE-54354D88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E5E18-6342-4A32-A242-C26F5993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92" y="2532353"/>
            <a:ext cx="5545208" cy="2820117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Provides regular and constructive feedback</a:t>
            </a:r>
          </a:p>
          <a:p>
            <a:r>
              <a:rPr lang="en-US" dirty="0"/>
              <a:t>Works effectively with people from diverse backgrounds</a:t>
            </a:r>
          </a:p>
          <a:p>
            <a:r>
              <a:rPr lang="en-US" dirty="0"/>
              <a:t>Committed to workplace safety</a:t>
            </a:r>
          </a:p>
          <a:p>
            <a:r>
              <a:rPr lang="en-US" dirty="0"/>
              <a:t>Accepting of people from diverse backgrounds</a:t>
            </a:r>
          </a:p>
          <a:p>
            <a:r>
              <a:rPr lang="en-US" dirty="0"/>
              <a:t>Treats people with respect</a:t>
            </a:r>
          </a:p>
          <a:p>
            <a:r>
              <a:rPr lang="en-US" dirty="0"/>
              <a:t>Provides me with clear and consistent performance expectations</a:t>
            </a:r>
          </a:p>
          <a:p>
            <a:r>
              <a:rPr lang="en-US" dirty="0"/>
              <a:t>Provides me with a clear understanding of how my performance is assessed and measured</a:t>
            </a:r>
          </a:p>
          <a:p>
            <a:r>
              <a:rPr lang="en-US" dirty="0"/>
              <a:t>Achieves results</a:t>
            </a:r>
          </a:p>
          <a:p>
            <a:r>
              <a:rPr lang="en-US" dirty="0"/>
              <a:t>Actively manages employees’ sick/</a:t>
            </a:r>
            <a:r>
              <a:rPr lang="en-US" dirty="0" err="1"/>
              <a:t>carer’s</a:t>
            </a:r>
            <a:r>
              <a:rPr lang="en-US" dirty="0"/>
              <a:t> leave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7DB421-18B1-4B6E-A500-0C35B05B94C2}"/>
              </a:ext>
            </a:extLst>
          </p:cNvPr>
          <p:cNvSpPr txBox="1">
            <a:spLocks/>
          </p:cNvSpPr>
          <p:nvPr/>
        </p:nvSpPr>
        <p:spPr>
          <a:xfrm>
            <a:off x="6096000" y="2532352"/>
            <a:ext cx="5545208" cy="2820117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Cultivates productive working relationships</a:t>
            </a:r>
          </a:p>
          <a:p>
            <a:r>
              <a:rPr lang="en-US" dirty="0"/>
              <a:t>Exemplifies personal drive and integrity</a:t>
            </a:r>
          </a:p>
          <a:p>
            <a:r>
              <a:rPr lang="en-US" dirty="0"/>
              <a:t>Shapes strategic thinking</a:t>
            </a:r>
          </a:p>
          <a:p>
            <a:r>
              <a:rPr lang="en-US" dirty="0"/>
              <a:t>Communicates with influence</a:t>
            </a:r>
          </a:p>
          <a:p>
            <a:r>
              <a:rPr lang="en-US" dirty="0"/>
              <a:t>Sets direction</a:t>
            </a:r>
          </a:p>
          <a:p>
            <a:r>
              <a:rPr lang="en-US" dirty="0"/>
              <a:t>Motivates people</a:t>
            </a:r>
          </a:p>
          <a:p>
            <a:r>
              <a:rPr lang="en-US" dirty="0"/>
              <a:t>Encourages innovation</a:t>
            </a:r>
          </a:p>
          <a:p>
            <a:r>
              <a:rPr lang="en-US" dirty="0"/>
              <a:t>Develops people </a:t>
            </a:r>
          </a:p>
          <a:p>
            <a:r>
              <a:rPr lang="en-US" dirty="0"/>
              <a:t>Is open to continued self-learning</a:t>
            </a:r>
          </a:p>
          <a:p>
            <a:r>
              <a:rPr lang="en-US" dirty="0"/>
              <a:t>Takes responsibility for an identified problem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FB901C-656A-492E-B3B0-59D5BB07931E}"/>
              </a:ext>
            </a:extLst>
          </p:cNvPr>
          <p:cNvSpPr txBox="1">
            <a:spLocks/>
          </p:cNvSpPr>
          <p:nvPr/>
        </p:nvSpPr>
        <p:spPr>
          <a:xfrm>
            <a:off x="1937094" y="5632079"/>
            <a:ext cx="4406691" cy="1049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Encourage innovation</a:t>
            </a:r>
          </a:p>
          <a:p>
            <a:r>
              <a:rPr lang="en-US" dirty="0"/>
              <a:t>Value their employees</a:t>
            </a:r>
          </a:p>
          <a:p>
            <a:r>
              <a:rPr lang="en-US" dirty="0"/>
              <a:t>People are encouraged to speak up when they identify a serious policy or delivery risk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290A96-39F4-4255-8560-4F9F35237700}"/>
              </a:ext>
            </a:extLst>
          </p:cNvPr>
          <p:cNvSpPr/>
          <p:nvPr/>
        </p:nvSpPr>
        <p:spPr>
          <a:xfrm>
            <a:off x="550792" y="2106723"/>
            <a:ext cx="27726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Supervisor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00EF9C-65E3-4D6F-9B88-6AA5E352E0AE}"/>
              </a:ext>
            </a:extLst>
          </p:cNvPr>
          <p:cNvSpPr/>
          <p:nvPr/>
        </p:nvSpPr>
        <p:spPr>
          <a:xfrm>
            <a:off x="636674" y="5778100"/>
            <a:ext cx="130042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Agency</a:t>
            </a:r>
          </a:p>
        </p:txBody>
      </p:sp>
    </p:spTree>
    <p:extLst>
      <p:ext uri="{BB962C8B-B14F-4D97-AF65-F5344CB8AC3E}">
        <p14:creationId xmlns:p14="http://schemas.microsoft.com/office/powerpoint/2010/main" val="1038183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B755B-CDFD-49F4-B5FE-54354D88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Validity -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E5E18-6342-4A32-A242-C26F5993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356" y="2699050"/>
            <a:ext cx="3526964" cy="94144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Existence of Correlation Between Variables</a:t>
            </a:r>
          </a:p>
          <a:p>
            <a:r>
              <a:rPr lang="en-US" dirty="0" err="1"/>
              <a:t>Oblimin</a:t>
            </a:r>
            <a:r>
              <a:rPr lang="en-US" dirty="0"/>
              <a:t> Rotation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170F5-69A0-4F54-A08A-7A838FA77792}"/>
              </a:ext>
            </a:extLst>
          </p:cNvPr>
          <p:cNvSpPr/>
          <p:nvPr/>
        </p:nvSpPr>
        <p:spPr>
          <a:xfrm>
            <a:off x="8155993" y="2295058"/>
            <a:ext cx="200414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Bartlett Test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4CE1B6-D086-4334-A975-31CBF8D33658}"/>
              </a:ext>
            </a:extLst>
          </p:cNvPr>
          <p:cNvSpPr/>
          <p:nvPr/>
        </p:nvSpPr>
        <p:spPr>
          <a:xfrm>
            <a:off x="6173207" y="4059249"/>
            <a:ext cx="200414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KMO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599CF-FBE8-4EDC-854B-3D934399C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183" y="2254194"/>
            <a:ext cx="1801626" cy="14730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C3AFF-2C0F-4D84-8265-6E86AD3A2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63" y="4449970"/>
            <a:ext cx="5686425" cy="12954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DF4664D-81AF-4E71-9122-F327BFF257A6}"/>
              </a:ext>
            </a:extLst>
          </p:cNvPr>
          <p:cNvSpPr txBox="1">
            <a:spLocks/>
          </p:cNvSpPr>
          <p:nvPr/>
        </p:nvSpPr>
        <p:spPr>
          <a:xfrm>
            <a:off x="6199632" y="5791194"/>
            <a:ext cx="2958436" cy="92613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Sampling Adequacy&gt;0.9</a:t>
            </a:r>
          </a:p>
          <a:p>
            <a:r>
              <a:rPr lang="en-US" dirty="0"/>
              <a:t>Suited for Factor Analysis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CFED0A-A45F-4DD5-A6D6-255275514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22" b="1"/>
          <a:stretch/>
        </p:blipFill>
        <p:spPr>
          <a:xfrm>
            <a:off x="0" y="2250965"/>
            <a:ext cx="6162021" cy="376879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83256D-4AD0-4A63-898D-2E3258511F85}"/>
              </a:ext>
            </a:extLst>
          </p:cNvPr>
          <p:cNvSpPr txBox="1">
            <a:spLocks/>
          </p:cNvSpPr>
          <p:nvPr/>
        </p:nvSpPr>
        <p:spPr>
          <a:xfrm>
            <a:off x="1115568" y="6019758"/>
            <a:ext cx="4294261" cy="688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 Kaiser Criterion : Eigen Value&gt;0.7</a:t>
            </a:r>
          </a:p>
          <a:p>
            <a:r>
              <a:rPr lang="en-US" dirty="0"/>
              <a:t>3 Factors</a:t>
            </a:r>
          </a:p>
        </p:txBody>
      </p:sp>
    </p:spTree>
    <p:extLst>
      <p:ext uri="{BB962C8B-B14F-4D97-AF65-F5344CB8AC3E}">
        <p14:creationId xmlns:p14="http://schemas.microsoft.com/office/powerpoint/2010/main" val="1015483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2569D00-FCAE-43B4-AA3E-293952FE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 dirty="0"/>
              <a:t>First Model : All In</a:t>
            </a:r>
            <a:endParaRPr lang="en-IN" sz="28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58F911-6C1E-4E18-8C3E-4A1D0CE58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0711" cy="1719143"/>
          </a:xfrm>
        </p:spPr>
        <p:txBody>
          <a:bodyPr>
            <a:normAutofit/>
          </a:bodyPr>
          <a:lstStyle/>
          <a:p>
            <a:pPr lvl="1"/>
            <a:endParaRPr lang="en-IN" sz="1300" dirty="0"/>
          </a:p>
          <a:p>
            <a:endParaRPr lang="en-IN" sz="17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91B454-1129-41E7-AE71-ED4A6ACC7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843" y="533949"/>
            <a:ext cx="7283147" cy="5790101"/>
          </a:xfrm>
          <a:prstGeom prst="rect">
            <a:avLst/>
          </a:prstGeom>
        </p:spPr>
      </p:pic>
      <p:graphicFrame>
        <p:nvGraphicFramePr>
          <p:cNvPr id="24" name="Table 16">
            <a:extLst>
              <a:ext uri="{FF2B5EF4-FFF2-40B4-BE49-F238E27FC236}">
                <a16:creationId xmlns:a16="http://schemas.microsoft.com/office/drawing/2014/main" id="{EF932D19-CC6C-481E-9A1D-DDCE0642DF1A}"/>
              </a:ext>
            </a:extLst>
          </p:cNvPr>
          <p:cNvGraphicFramePr>
            <a:graphicFrameLocks noGrp="1"/>
          </p:cNvGraphicFramePr>
          <p:nvPr/>
        </p:nvGraphicFramePr>
        <p:xfrm>
          <a:off x="473583" y="2525471"/>
          <a:ext cx="4215375" cy="2702606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683109">
                  <a:extLst>
                    <a:ext uri="{9D8B030D-6E8A-4147-A177-3AD203B41FA5}">
                      <a16:colId xmlns:a16="http://schemas.microsoft.com/office/drawing/2014/main" val="1384632768"/>
                    </a:ext>
                  </a:extLst>
                </a:gridCol>
                <a:gridCol w="1021732">
                  <a:extLst>
                    <a:ext uri="{9D8B030D-6E8A-4147-A177-3AD203B41FA5}">
                      <a16:colId xmlns:a16="http://schemas.microsoft.com/office/drawing/2014/main" val="2302024955"/>
                    </a:ext>
                  </a:extLst>
                </a:gridCol>
                <a:gridCol w="2510534">
                  <a:extLst>
                    <a:ext uri="{9D8B030D-6E8A-4147-A177-3AD203B41FA5}">
                      <a16:colId xmlns:a16="http://schemas.microsoft.com/office/drawing/2014/main" val="1638438598"/>
                    </a:ext>
                  </a:extLst>
                </a:gridCol>
              </a:tblGrid>
              <a:tr h="848383">
                <a:tc>
                  <a:txBody>
                    <a:bodyPr/>
                    <a:lstStyle/>
                    <a:p>
                      <a:r>
                        <a:rPr lang="en-IN" sz="1200" b="1" dirty="0"/>
                        <a:t>ML1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 dirty="0"/>
                        <a:t>Q58, Q53,</a:t>
                      </a:r>
                      <a:br>
                        <a:rPr lang="en-IN" sz="1200" b="1" dirty="0"/>
                      </a:br>
                      <a:r>
                        <a:rPr lang="en-IN" sz="1200" b="1" dirty="0"/>
                        <a:t>Q67,Q64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High Loading: immediate supervisor action as leader</a:t>
                      </a:r>
                    </a:p>
                    <a:p>
                      <a:r>
                        <a:rPr lang="en-US" sz="1200" b="1" dirty="0"/>
                        <a:t>Performance Management, code of conduct &amp; caring by supervisor &amp; agency </a:t>
                      </a:r>
                      <a:endParaRPr lang="en-IN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15910"/>
                  </a:ext>
                </a:extLst>
              </a:tr>
              <a:tr h="848383">
                <a:tc>
                  <a:txBody>
                    <a:bodyPr/>
                    <a:lstStyle/>
                    <a:p>
                      <a:r>
                        <a:rPr lang="en-IN" sz="1200" b="1" dirty="0"/>
                        <a:t>ML2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 dirty="0"/>
                        <a:t>Q20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 dirty="0"/>
                        <a:t>Accept and work with diverse people, commitment to workplace safety, treating people with respect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000978"/>
                  </a:ext>
                </a:extLst>
              </a:tr>
              <a:tr h="848383">
                <a:tc>
                  <a:txBody>
                    <a:bodyPr/>
                    <a:lstStyle/>
                    <a:p>
                      <a:r>
                        <a:rPr lang="en-IN" sz="1200" b="1" dirty="0"/>
                        <a:t>ML3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 dirty="0"/>
                        <a:t>Q64, Q24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Taking responsibility, encouraging people and valuing employees by Agency</a:t>
                      </a:r>
                      <a:endParaRPr lang="en-IN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311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698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B755B-CDFD-49F4-B5FE-54354D88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Validity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E5E18-6342-4A32-A242-C26F5993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09" y="2998007"/>
            <a:ext cx="2916987" cy="87366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Existence of Correlation Between Variables</a:t>
            </a:r>
          </a:p>
          <a:p>
            <a:r>
              <a:rPr lang="en-US" dirty="0" err="1"/>
              <a:t>Oblimin</a:t>
            </a:r>
            <a:r>
              <a:rPr lang="en-US" dirty="0"/>
              <a:t> Rotation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170F5-69A0-4F54-A08A-7A838FA77792}"/>
              </a:ext>
            </a:extLst>
          </p:cNvPr>
          <p:cNvSpPr/>
          <p:nvPr/>
        </p:nvSpPr>
        <p:spPr>
          <a:xfrm>
            <a:off x="6614109" y="2269361"/>
            <a:ext cx="200414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Bartlett Test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4CE1B6-D086-4334-A975-31CBF8D33658}"/>
              </a:ext>
            </a:extLst>
          </p:cNvPr>
          <p:cNvSpPr/>
          <p:nvPr/>
        </p:nvSpPr>
        <p:spPr>
          <a:xfrm>
            <a:off x="6614108" y="4346725"/>
            <a:ext cx="200414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KMO Test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DF4664D-81AF-4E71-9122-F327BFF257A6}"/>
              </a:ext>
            </a:extLst>
          </p:cNvPr>
          <p:cNvSpPr txBox="1">
            <a:spLocks/>
          </p:cNvSpPr>
          <p:nvPr/>
        </p:nvSpPr>
        <p:spPr>
          <a:xfrm>
            <a:off x="6614109" y="6112636"/>
            <a:ext cx="2783261" cy="68979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Sampling Adequacy&gt;0.9 is considered great.  Suited for Factor Analysis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83256D-4AD0-4A63-898D-2E3258511F85}"/>
              </a:ext>
            </a:extLst>
          </p:cNvPr>
          <p:cNvSpPr txBox="1">
            <a:spLocks/>
          </p:cNvSpPr>
          <p:nvPr/>
        </p:nvSpPr>
        <p:spPr>
          <a:xfrm>
            <a:off x="2868174" y="5744049"/>
            <a:ext cx="1676931" cy="4616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 Factors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B81BA9-FC81-43D8-AEA9-7E9FEF24E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109" y="2845200"/>
            <a:ext cx="1752600" cy="1257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98CB71-AC8C-4DE0-8EC3-284B56E2A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09" y="4874478"/>
            <a:ext cx="5419434" cy="1176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C6BEFE-B8DB-4785-953C-8AB8CACEB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32" y="2104780"/>
            <a:ext cx="56388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09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2569D00-FCAE-43B4-AA3E-293952FE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602103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/>
              <a:t>Second Model : Supervisors</a:t>
            </a: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22EC4-6671-4F03-92A7-161EE1710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692" y="466725"/>
            <a:ext cx="7037042" cy="5759263"/>
          </a:xfrm>
          <a:prstGeom prst="rect">
            <a:avLst/>
          </a:prstGeom>
        </p:spPr>
      </p:pic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7C60D21F-9EC4-4154-8324-EEFB7354C28D}"/>
              </a:ext>
            </a:extLst>
          </p:cNvPr>
          <p:cNvGraphicFramePr>
            <a:graphicFrameLocks noGrp="1"/>
          </p:cNvGraphicFramePr>
          <p:nvPr/>
        </p:nvGraphicFramePr>
        <p:xfrm>
          <a:off x="430593" y="2712650"/>
          <a:ext cx="4316805" cy="219456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699546">
                  <a:extLst>
                    <a:ext uri="{9D8B030D-6E8A-4147-A177-3AD203B41FA5}">
                      <a16:colId xmlns:a16="http://schemas.microsoft.com/office/drawing/2014/main" val="1384632768"/>
                    </a:ext>
                  </a:extLst>
                </a:gridCol>
                <a:gridCol w="1519518">
                  <a:extLst>
                    <a:ext uri="{9D8B030D-6E8A-4147-A177-3AD203B41FA5}">
                      <a16:colId xmlns:a16="http://schemas.microsoft.com/office/drawing/2014/main" val="2302024955"/>
                    </a:ext>
                  </a:extLst>
                </a:gridCol>
                <a:gridCol w="2097741">
                  <a:extLst>
                    <a:ext uri="{9D8B030D-6E8A-4147-A177-3AD203B41FA5}">
                      <a16:colId xmlns:a16="http://schemas.microsoft.com/office/drawing/2014/main" val="1638438598"/>
                    </a:ext>
                  </a:extLst>
                </a:gridCol>
              </a:tblGrid>
              <a:tr h="848383">
                <a:tc>
                  <a:txBody>
                    <a:bodyPr/>
                    <a:lstStyle/>
                    <a:p>
                      <a:r>
                        <a:rPr lang="en-IN" sz="1200" b="1" dirty="0"/>
                        <a:t>ML1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 dirty="0"/>
                        <a:t>Transformational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 dirty="0"/>
                        <a:t>Motivating, Encouraging innovation, developing achieving results, cultivating relationships, open to new ideas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15910"/>
                  </a:ext>
                </a:extLst>
              </a:tr>
              <a:tr h="848383">
                <a:tc>
                  <a:txBody>
                    <a:bodyPr/>
                    <a:lstStyle/>
                    <a:p>
                      <a:r>
                        <a:rPr lang="en-IN" sz="1200" b="1" dirty="0"/>
                        <a:t>ML2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 dirty="0"/>
                        <a:t>Consideration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 dirty="0"/>
                        <a:t>Accept and work with diverse people, commitment to workplace safety, treating people with respect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000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022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B65B4-87C5-48BA-8E3A-2DE77D691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567" y="645616"/>
            <a:ext cx="4832802" cy="1243584"/>
          </a:xfrm>
        </p:spPr>
        <p:txBody>
          <a:bodyPr>
            <a:normAutofit/>
          </a:bodyPr>
          <a:lstStyle/>
          <a:p>
            <a:r>
              <a:rPr lang="en-IN" sz="3400" dirty="0"/>
              <a:t>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E14A8-A32F-4FF8-9EB9-CC8D760C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IN" sz="1800"/>
              <a:t>Simple structure – No double loadings</a:t>
            </a:r>
          </a:p>
          <a:p>
            <a:r>
              <a:rPr lang="en-IN" sz="1800"/>
              <a:t>Cumulative Variance: 65%</a:t>
            </a:r>
          </a:p>
          <a:p>
            <a:r>
              <a:rPr lang="en-IN" sz="1800"/>
              <a:t>RMSEA : 0.1 – Mediocre Fit</a:t>
            </a:r>
          </a:p>
          <a:p>
            <a:r>
              <a:rPr lang="en-IN" sz="1800"/>
              <a:t>TLI &gt; 0.9 indicating good fit</a:t>
            </a:r>
          </a:p>
          <a:p>
            <a:endParaRPr lang="en-IN" sz="1800"/>
          </a:p>
          <a:p>
            <a:endParaRPr lang="en-IN" sz="1800"/>
          </a:p>
          <a:p>
            <a:endParaRPr lang="en-IN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AE383-82BC-4475-971B-A4B5549D3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835" y="221361"/>
            <a:ext cx="2426460" cy="4130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E81B3C-2CB7-4E9C-95A9-CBFFDE6C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131" y="4571566"/>
            <a:ext cx="7361869" cy="183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32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5" descr="Stack of magazines on table">
            <a:extLst>
              <a:ext uri="{FF2B5EF4-FFF2-40B4-BE49-F238E27FC236}">
                <a16:creationId xmlns:a16="http://schemas.microsoft.com/office/drawing/2014/main" id="{AFC3BA9A-9B36-436A-A66F-BE2BE84C2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4" r="7813" b="-1"/>
          <a:stretch/>
        </p:blipFill>
        <p:spPr>
          <a:xfrm>
            <a:off x="3523486" y="76200"/>
            <a:ext cx="86685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AEF94-A8F7-49A6-B5E8-42EE91FC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Agenda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FE9EA-93A7-40CB-9F24-737A164A5554}"/>
              </a:ext>
            </a:extLst>
          </p:cNvPr>
          <p:cNvSpPr txBox="1"/>
          <p:nvPr/>
        </p:nvSpPr>
        <p:spPr>
          <a:xfrm>
            <a:off x="371094" y="2718053"/>
            <a:ext cx="8274142" cy="40152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Introduction​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Exploring Leadership Styles​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Research Objectives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Dealing with the Data – Missing, Normality, Outliers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Understanding Participants – Demographic Profiles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Exploratory Factor Analysis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4000" b="1" dirty="0">
                <a:solidFill>
                  <a:schemeClr val="accent5"/>
                </a:solidFill>
                <a:effectLst>
                  <a:reflection blurRad="6350" stA="60000" endA="900" endPos="58000" dir="5400000" sy="-100000" algn="bl" rotWithShape="0"/>
                </a:effectLst>
              </a:rPr>
              <a:t>Correspondence Analysis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Further Exploration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Recommendations</a:t>
            </a:r>
          </a:p>
          <a:p>
            <a:pPr defTabSz="914400" fontAlgn="base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409AE-88B8-4458-80B5-3CAA31953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4922C-5ABA-4049-A136-F2FDDAB0F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1865376"/>
          </a:xfrm>
        </p:spPr>
        <p:txBody>
          <a:bodyPr/>
          <a:lstStyle/>
          <a:p>
            <a:r>
              <a:rPr lang="en-IN"/>
              <a:t>Employee Impressions : Immediate Workgroup &amp; Supervisors</a:t>
            </a:r>
          </a:p>
          <a:p>
            <a:r>
              <a:rPr lang="en-IN"/>
              <a:t>Perceptions about Wellbeing : 2014 vs 2015</a:t>
            </a:r>
          </a:p>
          <a:p>
            <a:r>
              <a:rPr lang="en-IN"/>
              <a:t>Perceptions about Productivity &amp; Ways of working : 2014 vs 2015</a:t>
            </a:r>
          </a:p>
          <a:p>
            <a:endParaRPr lang="en-IN"/>
          </a:p>
          <a:p>
            <a:endParaRPr lang="en-IN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2393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015B2-3599-403D-A546-8D10FB59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Employee Impressions : Immediate Workgroup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7D504-68A1-4051-8156-34E9F083F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4" y="2689201"/>
            <a:ext cx="5621408" cy="3694176"/>
          </a:xfrm>
        </p:spPr>
        <p:txBody>
          <a:bodyPr/>
          <a:lstStyle/>
          <a:p>
            <a:r>
              <a:rPr lang="en-US" dirty="0"/>
              <a:t>Females have more clear understanding of workgroup’s role contributes to agency’s strategic direction than males</a:t>
            </a:r>
          </a:p>
          <a:p>
            <a:r>
              <a:rPr lang="en-US" dirty="0"/>
              <a:t>Males believe that people in workgroup are honest, open and transparent in their dealings while females don’t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3864D-5DD5-4513-9DAB-ACC4D0212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351" y="2021058"/>
            <a:ext cx="4733925" cy="259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E570EF-7A54-4919-8EAD-BB47EEBB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169" y="4536289"/>
            <a:ext cx="4442287" cy="2232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E9C92E-F814-4602-A2C8-136CD2D3FBC9}"/>
              </a:ext>
            </a:extLst>
          </p:cNvPr>
          <p:cNvSpPr txBox="1"/>
          <p:nvPr/>
        </p:nvSpPr>
        <p:spPr>
          <a:xfrm>
            <a:off x="1855695" y="2218766"/>
            <a:ext cx="209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Male vs Females</a:t>
            </a:r>
          </a:p>
        </p:txBody>
      </p:sp>
    </p:spTree>
    <p:extLst>
      <p:ext uri="{BB962C8B-B14F-4D97-AF65-F5344CB8AC3E}">
        <p14:creationId xmlns:p14="http://schemas.microsoft.com/office/powerpoint/2010/main" val="2510806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015B2-3599-403D-A546-8D10FB59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Employee Impressions : Immediate Supervisor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7D504-68A1-4051-8156-34E9F083F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4" y="3859095"/>
            <a:ext cx="5621408" cy="193658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Females witness supervisors working effectively with people from diverse backgrounds more than males</a:t>
            </a:r>
          </a:p>
          <a:p>
            <a:r>
              <a:rPr lang="en-US" dirty="0"/>
              <a:t>Females believe that supervisors are committed to workplace safety while males don’t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9C92E-F814-4602-A2C8-136CD2D3FBC9}"/>
              </a:ext>
            </a:extLst>
          </p:cNvPr>
          <p:cNvSpPr txBox="1"/>
          <p:nvPr/>
        </p:nvSpPr>
        <p:spPr>
          <a:xfrm>
            <a:off x="2003612" y="3429000"/>
            <a:ext cx="209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Male vs Females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23430-9155-472D-A8E4-8E9DC34EC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537" y="2066925"/>
            <a:ext cx="4686027" cy="2363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799E59-88F1-4C80-998D-00D0121208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8" t="14114"/>
          <a:stretch/>
        </p:blipFill>
        <p:spPr>
          <a:xfrm>
            <a:off x="7328080" y="4423608"/>
            <a:ext cx="4088474" cy="21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8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5" descr="Stack of magazines on table">
            <a:extLst>
              <a:ext uri="{FF2B5EF4-FFF2-40B4-BE49-F238E27FC236}">
                <a16:creationId xmlns:a16="http://schemas.microsoft.com/office/drawing/2014/main" id="{AFC3BA9A-9B36-436A-A66F-BE2BE84C2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4" r="7813" b="-1"/>
          <a:stretch/>
        </p:blipFill>
        <p:spPr>
          <a:xfrm>
            <a:off x="3523486" y="76200"/>
            <a:ext cx="86685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AEF94-A8F7-49A6-B5E8-42EE91FC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Agenda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FE9EA-93A7-40CB-9F24-737A164A5554}"/>
              </a:ext>
            </a:extLst>
          </p:cNvPr>
          <p:cNvSpPr txBox="1"/>
          <p:nvPr/>
        </p:nvSpPr>
        <p:spPr>
          <a:xfrm>
            <a:off x="371094" y="2718053"/>
            <a:ext cx="8274142" cy="40152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/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4000" b="1" dirty="0">
                <a:solidFill>
                  <a:schemeClr val="accent5"/>
                </a:solidFill>
                <a:effectLst>
                  <a:reflection blurRad="6350" stA="60000" endA="900" endPos="58000" dir="5400000" sy="-100000" algn="bl" rotWithShape="0"/>
                </a:effectLst>
              </a:rPr>
              <a:t>Introduction</a:t>
            </a:r>
            <a:r>
              <a:rPr lang="en-US" b="1" dirty="0">
                <a:solidFill>
                  <a:schemeClr val="accent5"/>
                </a:solidFill>
                <a:effectLst>
                  <a:reflection blurRad="6350" stA="60000" endA="900" endPos="58000" dir="5400000" sy="-100000" algn="bl" rotWithShape="0"/>
                </a:effectLst>
              </a:rPr>
              <a:t>​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Exploring Leadership Styles​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Research Objectives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Dealing with the Data – Missing, Normality, Outliers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Understanding Participants – Demographic Profiles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Exploratory Factor Analysis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Correspondence Analysis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Further Exploration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Recommendations</a:t>
            </a:r>
          </a:p>
          <a:p>
            <a:pPr defTabSz="914400" fontAlgn="base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2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810D6-57A4-4131-9B86-C6F6B07D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Perceptions about Wellbeing: 2014 vs 2015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F0E83-2BC1-419A-8167-FD7859006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971" y="6157538"/>
            <a:ext cx="5767753" cy="638937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/>
              <a:t>Agency Cluster </a:t>
            </a:r>
            <a:r>
              <a:rPr lang="en-US" dirty="0"/>
              <a:t>: Agency genuinely cares about employees being healthy and safe at work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05E845-AAEB-48BF-B1E5-235FBFFC9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" t="2070" r="1080" b="1802"/>
          <a:stretch/>
        </p:blipFill>
        <p:spPr>
          <a:xfrm>
            <a:off x="319337" y="2454924"/>
            <a:ext cx="5776663" cy="3534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682579-D1F6-4ACD-88CE-69CE0FF9E3DD}"/>
              </a:ext>
            </a:extLst>
          </p:cNvPr>
          <p:cNvSpPr txBox="1"/>
          <p:nvPr/>
        </p:nvSpPr>
        <p:spPr>
          <a:xfrm>
            <a:off x="2972629" y="2022176"/>
            <a:ext cx="77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2015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C8D1D-593C-45C2-ABDC-5FF1E7C24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247" y="2488510"/>
            <a:ext cx="5681828" cy="3501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95789B-F7F8-42A9-A34F-677B0E192687}"/>
              </a:ext>
            </a:extLst>
          </p:cNvPr>
          <p:cNvSpPr txBox="1"/>
          <p:nvPr/>
        </p:nvSpPr>
        <p:spPr>
          <a:xfrm>
            <a:off x="8860299" y="2077262"/>
            <a:ext cx="77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IN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848462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4A2D8-3DE8-4DDE-BE37-9832B80FD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Perceptions about Wellbeing: 2014 vs 2015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5CB89-1F28-4417-A861-ABB1E59BE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"/>
          <a:stretch/>
        </p:blipFill>
        <p:spPr>
          <a:xfrm>
            <a:off x="429478" y="2386930"/>
            <a:ext cx="5740515" cy="353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BB961E-ECEF-48D8-94E0-9DDD49C14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09"/>
          <a:stretch/>
        </p:blipFill>
        <p:spPr>
          <a:xfrm>
            <a:off x="6384139" y="2400377"/>
            <a:ext cx="5710848" cy="353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063415-2A6A-4AC5-BD5C-51656F644753}"/>
              </a:ext>
            </a:extLst>
          </p:cNvPr>
          <p:cNvSpPr txBox="1"/>
          <p:nvPr/>
        </p:nvSpPr>
        <p:spPr>
          <a:xfrm>
            <a:off x="3181348" y="2031045"/>
            <a:ext cx="77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2015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AA9BB-9E80-412E-8E1E-4B6D1B06C0B2}"/>
              </a:ext>
            </a:extLst>
          </p:cNvPr>
          <p:cNvSpPr txBox="1"/>
          <p:nvPr/>
        </p:nvSpPr>
        <p:spPr>
          <a:xfrm>
            <a:off x="8852701" y="2017598"/>
            <a:ext cx="77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2014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F2B80E-15E4-46B2-9A21-5F834FF40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971" y="6157538"/>
            <a:ext cx="5767753" cy="638937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/>
              <a:t>Agency Cluster </a:t>
            </a:r>
            <a:r>
              <a:rPr lang="en-US" dirty="0"/>
              <a:t>: Agency genuinely cares about employees being healthy and safe at work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5087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EB0EA-4FD2-4FC3-8A59-72331491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Perceptions about Wellbeing: 2014 vs 2015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4981E-D33F-484F-A39B-F55E29EDC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19" y="2531297"/>
            <a:ext cx="5733252" cy="353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A77B92-5A7E-4075-95C5-A04D4DF79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821" y="2518689"/>
            <a:ext cx="5727572" cy="353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D39314-42A9-4B08-BD87-B8EFB508E663}"/>
              </a:ext>
            </a:extLst>
          </p:cNvPr>
          <p:cNvSpPr txBox="1"/>
          <p:nvPr/>
        </p:nvSpPr>
        <p:spPr>
          <a:xfrm>
            <a:off x="3170245" y="2080391"/>
            <a:ext cx="77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IN" dirty="0"/>
              <a:t>2015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D9578E-C95D-4F2D-A1D9-DB383F36033C}"/>
              </a:ext>
            </a:extLst>
          </p:cNvPr>
          <p:cNvSpPr txBox="1"/>
          <p:nvPr/>
        </p:nvSpPr>
        <p:spPr>
          <a:xfrm>
            <a:off x="9021693" y="2080391"/>
            <a:ext cx="77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IN" dirty="0"/>
              <a:t>2014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FD863C-29C0-44E7-819F-C85A6310C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971" y="6157538"/>
            <a:ext cx="5767753" cy="638937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/>
              <a:t>Age Group</a:t>
            </a:r>
            <a:r>
              <a:rPr lang="en-US" dirty="0"/>
              <a:t>: Clarity about duties and responsibilities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3995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CE931-F8C8-4E37-AEE5-BC94112A5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Productivity &amp; Ways of Working: 2014 vs 2015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07C50-4F62-4D32-9D18-00AF049E3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46" y="2555236"/>
            <a:ext cx="5700168" cy="353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BA8AFF-D839-47AD-A92A-44F1421CB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80" y="2527595"/>
            <a:ext cx="5733252" cy="353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EE9E99-3F31-4075-B6A3-DA64A100F1DF}"/>
              </a:ext>
            </a:extLst>
          </p:cNvPr>
          <p:cNvSpPr txBox="1"/>
          <p:nvPr/>
        </p:nvSpPr>
        <p:spPr>
          <a:xfrm>
            <a:off x="2982971" y="2096970"/>
            <a:ext cx="77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IN" dirty="0"/>
              <a:t>2015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1392A-CEE2-44CD-9F9F-54ECA229A5EA}"/>
              </a:ext>
            </a:extLst>
          </p:cNvPr>
          <p:cNvSpPr txBox="1"/>
          <p:nvPr/>
        </p:nvSpPr>
        <p:spPr>
          <a:xfrm>
            <a:off x="8919187" y="2096970"/>
            <a:ext cx="77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IN" dirty="0"/>
              <a:t>2014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C789A86-A693-40B9-8337-5444713FA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971" y="6157538"/>
            <a:ext cx="5767753" cy="638937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/>
              <a:t>Age Group</a:t>
            </a:r>
            <a:r>
              <a:rPr lang="en-US" dirty="0"/>
              <a:t>: Clarity about duties and responsibilities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137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08D41-A941-4E1A-9265-CA84A900A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Productivity &amp; Ways of Working: 2014 vs 2015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E7825-4D83-4BED-A62A-195EC4E1D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6309360"/>
            <a:ext cx="10168128" cy="44106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IN" b="1" dirty="0"/>
              <a:t>Agency Cluster:</a:t>
            </a:r>
            <a:r>
              <a:rPr lang="en-IN" dirty="0"/>
              <a:t> Cooperation in work to complete jobs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9BA99-304B-4A10-8270-34E212D98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07" y="2448051"/>
            <a:ext cx="5727572" cy="353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8457B5-3F88-4C6D-83C8-897A70DE0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476" y="2448051"/>
            <a:ext cx="5716301" cy="353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6FDFA9-5B04-4DCF-B091-D3D940F5D497}"/>
              </a:ext>
            </a:extLst>
          </p:cNvPr>
          <p:cNvSpPr txBox="1"/>
          <p:nvPr/>
        </p:nvSpPr>
        <p:spPr>
          <a:xfrm>
            <a:off x="2959938" y="2051384"/>
            <a:ext cx="77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IN" dirty="0"/>
              <a:t>2015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4CF5E3-8BF8-4CA2-9F30-655D114E3AC9}"/>
              </a:ext>
            </a:extLst>
          </p:cNvPr>
          <p:cNvSpPr txBox="1"/>
          <p:nvPr/>
        </p:nvSpPr>
        <p:spPr>
          <a:xfrm>
            <a:off x="9232062" y="2051384"/>
            <a:ext cx="77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IN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3706945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9D61D-1B21-448C-BF4F-8BA53B54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Productivity &amp; Ways of Working: 2014 vs 2015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5FE81-E73B-4A12-B96E-372B5DACB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6298602"/>
            <a:ext cx="10168128" cy="5217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b="1" dirty="0"/>
              <a:t>Agency Size:</a:t>
            </a:r>
            <a:r>
              <a:rPr lang="en-IN" dirty="0"/>
              <a:t> Cooperation in work to complete jobs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F6608-9B36-4FAC-8D0F-EBF8DE39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52" y="2560395"/>
            <a:ext cx="5748143" cy="353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780F3-7576-41BE-A6F8-2F761E3B1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494" y="2560395"/>
            <a:ext cx="5712810" cy="353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A33CA6-59AC-40B5-B57C-1F1ED180F372}"/>
              </a:ext>
            </a:extLst>
          </p:cNvPr>
          <p:cNvSpPr txBox="1"/>
          <p:nvPr/>
        </p:nvSpPr>
        <p:spPr>
          <a:xfrm>
            <a:off x="3220605" y="2082630"/>
            <a:ext cx="77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IN" dirty="0"/>
              <a:t>2015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5118BC-5652-4971-BC9B-5F706C55180C}"/>
              </a:ext>
            </a:extLst>
          </p:cNvPr>
          <p:cNvSpPr txBox="1"/>
          <p:nvPr/>
        </p:nvSpPr>
        <p:spPr>
          <a:xfrm>
            <a:off x="8584388" y="2082630"/>
            <a:ext cx="77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IN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1453996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59BD-DE58-4735-8902-F91BC4BF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Productivity &amp; Ways of Working: 2014 vs 2015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5B4E-DDF6-40DA-8138-062AFA3B8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6309360"/>
            <a:ext cx="10168128" cy="41685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IN" b="1" dirty="0"/>
              <a:t>Agency Cluster:</a:t>
            </a:r>
            <a:r>
              <a:rPr lang="en-IN" dirty="0"/>
              <a:t> Choice of deciding way of working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C755E-5093-41D4-A9D7-404706E27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43" y="2499470"/>
            <a:ext cx="5691033" cy="353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5BF99A-FFFF-4D61-B987-A03CF3FE6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977" y="2499470"/>
            <a:ext cx="5703699" cy="353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074398-C50F-4572-B3ED-8FAED069C32C}"/>
              </a:ext>
            </a:extLst>
          </p:cNvPr>
          <p:cNvSpPr txBox="1"/>
          <p:nvPr/>
        </p:nvSpPr>
        <p:spPr>
          <a:xfrm>
            <a:off x="2690238" y="2017598"/>
            <a:ext cx="77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IN" dirty="0"/>
              <a:t>2015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09CD2-6224-4365-AAFC-13B0001F8177}"/>
              </a:ext>
            </a:extLst>
          </p:cNvPr>
          <p:cNvSpPr txBox="1"/>
          <p:nvPr/>
        </p:nvSpPr>
        <p:spPr>
          <a:xfrm>
            <a:off x="8530744" y="2074815"/>
            <a:ext cx="77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IN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249657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28C0-113A-4240-9BE3-01490BE17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Productivity &amp; Ways of Working: 2014 vs 2015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963BF-6FDE-4FB2-93ED-9EACF47E3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7" y="6309360"/>
            <a:ext cx="10342141" cy="548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b="1" dirty="0"/>
              <a:t>Agency Size: </a:t>
            </a:r>
            <a:r>
              <a:rPr lang="en-IN" dirty="0"/>
              <a:t>Enjoy working in current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B4342-662F-4907-B3CA-69A323209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38" y="2466110"/>
            <a:ext cx="5735494" cy="353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28D42C-64C5-4554-AA65-4DBD5D5A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52" y="2451962"/>
            <a:ext cx="5681898" cy="353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9550EB-688D-4C59-8A03-1DCD862F6F24}"/>
              </a:ext>
            </a:extLst>
          </p:cNvPr>
          <p:cNvSpPr txBox="1"/>
          <p:nvPr/>
        </p:nvSpPr>
        <p:spPr>
          <a:xfrm>
            <a:off x="3220605" y="2082630"/>
            <a:ext cx="77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IN" dirty="0"/>
              <a:t>2015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A1E2D-7BDE-412E-B62F-9294AEB8CD38}"/>
              </a:ext>
            </a:extLst>
          </p:cNvPr>
          <p:cNvSpPr txBox="1"/>
          <p:nvPr/>
        </p:nvSpPr>
        <p:spPr>
          <a:xfrm>
            <a:off x="8698040" y="2082630"/>
            <a:ext cx="77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IN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1913210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18B9-3699-472B-A9B1-5320C85A7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Productivity &amp; Ways of Working: 2014 vs 2015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20E7B-A7A6-418E-AE44-0A3CEA5F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509" y="6309360"/>
            <a:ext cx="3967420" cy="4548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Enjoy working in current job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5412C-3F35-43D8-B4E8-980D81D0B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3" y="2664758"/>
            <a:ext cx="5381443" cy="334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75FB17-1436-4078-87D2-DA4D88FC5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4"/>
          <a:stretch/>
        </p:blipFill>
        <p:spPr>
          <a:xfrm>
            <a:off x="6446481" y="2664758"/>
            <a:ext cx="5365786" cy="3318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737C75-DCDB-4D44-B2EA-FA2E903992E4}"/>
              </a:ext>
            </a:extLst>
          </p:cNvPr>
          <p:cNvSpPr txBox="1"/>
          <p:nvPr/>
        </p:nvSpPr>
        <p:spPr>
          <a:xfrm>
            <a:off x="3220605" y="2082630"/>
            <a:ext cx="77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IN" dirty="0"/>
              <a:t>2015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F151C-F892-4923-8A93-C0B19CB6137E}"/>
              </a:ext>
            </a:extLst>
          </p:cNvPr>
          <p:cNvSpPr txBox="1"/>
          <p:nvPr/>
        </p:nvSpPr>
        <p:spPr>
          <a:xfrm>
            <a:off x="9057869" y="2082630"/>
            <a:ext cx="77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IN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3492081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5" descr="Stack of magazines on table">
            <a:extLst>
              <a:ext uri="{FF2B5EF4-FFF2-40B4-BE49-F238E27FC236}">
                <a16:creationId xmlns:a16="http://schemas.microsoft.com/office/drawing/2014/main" id="{AFC3BA9A-9B36-436A-A66F-BE2BE84C2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4" r="7813" b="-1"/>
          <a:stretch/>
        </p:blipFill>
        <p:spPr>
          <a:xfrm>
            <a:off x="3523486" y="76200"/>
            <a:ext cx="86685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AEF94-A8F7-49A6-B5E8-42EE91FC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Agenda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FE9EA-93A7-40CB-9F24-737A164A5554}"/>
              </a:ext>
            </a:extLst>
          </p:cNvPr>
          <p:cNvSpPr txBox="1"/>
          <p:nvPr/>
        </p:nvSpPr>
        <p:spPr>
          <a:xfrm>
            <a:off x="371094" y="2718053"/>
            <a:ext cx="8274142" cy="40152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Introduction​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Exploring Leadership Styles​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Research Objectives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Dealing with the Data – Missing, Normality, Outliers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Understanding Participants – Demographic Profiles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Exploratory Factor Analysis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Correspondence Analysis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4000" b="1" dirty="0">
                <a:solidFill>
                  <a:schemeClr val="accent5"/>
                </a:solidFill>
                <a:effectLst>
                  <a:reflection blurRad="6350" stA="60000" endA="900" endPos="58000" dir="5400000" sy="-100000" algn="bl" rotWithShape="0"/>
                </a:effectLst>
              </a:rPr>
              <a:t>Further Exploration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Recommendations</a:t>
            </a:r>
          </a:p>
          <a:p>
            <a:pPr defTabSz="914400" fontAlgn="base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6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391CD4EC-F567-4FB6-A9F0-514528F8DF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0116450"/>
              </p:ext>
            </p:extLst>
          </p:nvPr>
        </p:nvGraphicFramePr>
        <p:xfrm>
          <a:off x="1551709" y="1288473"/>
          <a:ext cx="8811491" cy="4541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90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A65F28-78F2-4FDA-90D9-842DB4C4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N" dirty="0"/>
              <a:t>Calculating Index Scores – Well Being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0A19A898-A1AD-4B51-BD52-FF2E56D71C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05456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9133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669AC0CD-3C1F-40EB-B3C6-A6752FA08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IN" dirty="0"/>
              <a:t>Questions selected from years 2014 and 2015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76F76DF-42CB-41A8-A7E6-FF8EA5A497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6414330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2792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51105-970A-4145-B791-37CBF859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IN" sz="2800"/>
              <a:t>Results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F26168-7230-44BF-A12A-62156D1D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IN" sz="1700" dirty="0"/>
              <a:t>The Wellbeing Index increased slightly from 53% in 2014 to 55% in 2015</a:t>
            </a:r>
          </a:p>
          <a:p>
            <a:r>
              <a:rPr lang="en-IN" sz="1700" dirty="0"/>
              <a:t>Trainees had slightly better Wellbeing Index than managers for both the years</a:t>
            </a:r>
          </a:p>
          <a:p>
            <a:pPr marL="0" indent="0">
              <a:buNone/>
            </a:pPr>
            <a:endParaRPr lang="en-IN" sz="1700" dirty="0"/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14FE7C9-FE4C-4003-828C-B695DBD545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1803473"/>
              </p:ext>
            </p:extLst>
          </p:nvPr>
        </p:nvGraphicFramePr>
        <p:xfrm>
          <a:off x="6096000" y="580436"/>
          <a:ext cx="4455673" cy="2848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6EE13F88-29F4-4F29-B796-ACA581BACA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3578571"/>
              </p:ext>
            </p:extLst>
          </p:nvPr>
        </p:nvGraphicFramePr>
        <p:xfrm>
          <a:off x="6388703" y="3756074"/>
          <a:ext cx="3880711" cy="2521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41504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F731-7D66-48D5-846A-AF964676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Employee Engagement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07A123-BE1E-4DC2-8C51-6BF87D55D8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8834149"/>
              </p:ext>
            </p:extLst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9932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D5121AB-9678-4977-809A-F78D3ED6E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533" y="0"/>
            <a:ext cx="95631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71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5" descr="Stack of magazines on table">
            <a:extLst>
              <a:ext uri="{FF2B5EF4-FFF2-40B4-BE49-F238E27FC236}">
                <a16:creationId xmlns:a16="http://schemas.microsoft.com/office/drawing/2014/main" id="{AFC3BA9A-9B36-436A-A66F-BE2BE84C2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4" r="7813" b="-1"/>
          <a:stretch/>
        </p:blipFill>
        <p:spPr>
          <a:xfrm>
            <a:off x="3523486" y="76200"/>
            <a:ext cx="86685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AEF94-A8F7-49A6-B5E8-42EE91FC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Agenda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FE9EA-93A7-40CB-9F24-737A164A5554}"/>
              </a:ext>
            </a:extLst>
          </p:cNvPr>
          <p:cNvSpPr txBox="1"/>
          <p:nvPr/>
        </p:nvSpPr>
        <p:spPr>
          <a:xfrm>
            <a:off x="371094" y="2718053"/>
            <a:ext cx="8274142" cy="40152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Introduction​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Exploring Leadership Styles​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Research Objectives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Dealing with the Data – Missing, Normality, Outliers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Understanding Participants – Demographic Profiles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Exploratory Factor Analysis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Correspondence Analysis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Further Exploration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4000" b="1" dirty="0">
                <a:solidFill>
                  <a:schemeClr val="accent5"/>
                </a:solidFill>
                <a:effectLst>
                  <a:reflection blurRad="6350" stA="60000" endA="900" endPos="58000" dir="5400000" sy="-100000" algn="bl" rotWithShape="0"/>
                </a:effectLst>
              </a:rPr>
              <a:t>Recommendations</a:t>
            </a:r>
          </a:p>
          <a:p>
            <a:pPr defTabSz="914400" fontAlgn="base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9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439725-F9B6-42DB-AF2A-B51FC35F16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474389"/>
              </p:ext>
            </p:extLst>
          </p:nvPr>
        </p:nvGraphicFramePr>
        <p:xfrm>
          <a:off x="1277747" y="516193"/>
          <a:ext cx="10356043" cy="5598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6789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1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E8311-408E-42DA-BCF3-40188078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</a:t>
            </a: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BBA4C0C7-43C3-4FED-9B1D-A07F58EDA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5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5" descr="Stack of magazines on table">
            <a:extLst>
              <a:ext uri="{FF2B5EF4-FFF2-40B4-BE49-F238E27FC236}">
                <a16:creationId xmlns:a16="http://schemas.microsoft.com/office/drawing/2014/main" id="{AFC3BA9A-9B36-436A-A66F-BE2BE84C2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4" r="7813" b="-1"/>
          <a:stretch/>
        </p:blipFill>
        <p:spPr>
          <a:xfrm>
            <a:off x="3523486" y="76200"/>
            <a:ext cx="86685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AEF94-A8F7-49A6-B5E8-42EE91FC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Agenda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FE9EA-93A7-40CB-9F24-737A164A5554}"/>
              </a:ext>
            </a:extLst>
          </p:cNvPr>
          <p:cNvSpPr txBox="1"/>
          <p:nvPr/>
        </p:nvSpPr>
        <p:spPr>
          <a:xfrm>
            <a:off x="371094" y="2718053"/>
            <a:ext cx="8274142" cy="40152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Introduction​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4000" b="1" dirty="0">
                <a:solidFill>
                  <a:schemeClr val="accent5"/>
                </a:solidFill>
                <a:effectLst>
                  <a:reflection blurRad="6350" stA="60000" endA="900" endPos="58000" dir="5400000" sy="-100000" algn="bl" rotWithShape="0"/>
                </a:effectLst>
              </a:rPr>
              <a:t>Exploring Leadership Styles​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Research Objectives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Dealing with the Data – Missing, Normality, Outliers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Understanding Participants – Demographic Profiles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Exploratory Factor Analysis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Correspondence Analysis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Further Exploration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Recommendations</a:t>
            </a:r>
          </a:p>
          <a:p>
            <a:pPr defTabSz="914400" fontAlgn="base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20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5">
            <a:extLst>
              <a:ext uri="{FF2B5EF4-FFF2-40B4-BE49-F238E27FC236}">
                <a16:creationId xmlns:a16="http://schemas.microsoft.com/office/drawing/2014/main" id="{542546D4-3C98-46C7-BA43-180B9DAB31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8473514"/>
              </p:ext>
            </p:extLst>
          </p:nvPr>
        </p:nvGraphicFramePr>
        <p:xfrm>
          <a:off x="3136825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199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5" descr="Stack of magazines on table">
            <a:extLst>
              <a:ext uri="{FF2B5EF4-FFF2-40B4-BE49-F238E27FC236}">
                <a16:creationId xmlns:a16="http://schemas.microsoft.com/office/drawing/2014/main" id="{AFC3BA9A-9B36-436A-A66F-BE2BE84C2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4" r="7813" b="-1"/>
          <a:stretch/>
        </p:blipFill>
        <p:spPr>
          <a:xfrm>
            <a:off x="3523486" y="76200"/>
            <a:ext cx="86685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AEF94-A8F7-49A6-B5E8-42EE91FC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Agenda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FE9EA-93A7-40CB-9F24-737A164A5554}"/>
              </a:ext>
            </a:extLst>
          </p:cNvPr>
          <p:cNvSpPr txBox="1"/>
          <p:nvPr/>
        </p:nvSpPr>
        <p:spPr>
          <a:xfrm>
            <a:off x="371094" y="2718053"/>
            <a:ext cx="8274142" cy="40152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Introduction​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Exploring Leadership Styles​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4000" b="1" dirty="0">
                <a:solidFill>
                  <a:schemeClr val="accent5"/>
                </a:solidFill>
                <a:effectLst>
                  <a:reflection blurRad="6350" stA="60000" endA="900" endPos="58000" dir="5400000" sy="-100000" algn="bl" rotWithShape="0"/>
                </a:effectLst>
              </a:rPr>
              <a:t>Research Objectives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Dealing with the Data – Missing, Normality, Outliers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Understanding Participants – Demographic Profiles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Exploratory Factor Analysis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Correspondence Analysis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Further Exploration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Recommendations</a:t>
            </a:r>
          </a:p>
          <a:p>
            <a:pPr defTabSz="914400" fontAlgn="base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20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FD036CAC-9417-4664-8E37-957301E4F3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784314"/>
              </p:ext>
            </p:extLst>
          </p:nvPr>
        </p:nvGraphicFramePr>
        <p:xfrm>
          <a:off x="1689530" y="524725"/>
          <a:ext cx="9676462" cy="5638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7218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5" descr="Stack of magazines on table">
            <a:extLst>
              <a:ext uri="{FF2B5EF4-FFF2-40B4-BE49-F238E27FC236}">
                <a16:creationId xmlns:a16="http://schemas.microsoft.com/office/drawing/2014/main" id="{AFC3BA9A-9B36-436A-A66F-BE2BE84C2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4" r="7813" b="-1"/>
          <a:stretch/>
        </p:blipFill>
        <p:spPr>
          <a:xfrm>
            <a:off x="3523486" y="76200"/>
            <a:ext cx="86685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AEF94-A8F7-49A6-B5E8-42EE91FC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Agenda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FE9EA-93A7-40CB-9F24-737A164A5554}"/>
              </a:ext>
            </a:extLst>
          </p:cNvPr>
          <p:cNvSpPr txBox="1"/>
          <p:nvPr/>
        </p:nvSpPr>
        <p:spPr>
          <a:xfrm>
            <a:off x="371094" y="2718053"/>
            <a:ext cx="8274142" cy="40152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Introduction​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Exploring Leadership Styles​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Research Objectives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4000" b="1" dirty="0">
                <a:solidFill>
                  <a:schemeClr val="accent5"/>
                </a:solidFill>
                <a:effectLst>
                  <a:reflection blurRad="6350" stA="60000" endA="900" endPos="58000" dir="5400000" sy="-100000" algn="bl" rotWithShape="0"/>
                </a:effectLst>
              </a:rPr>
              <a:t>Dealing with the Data – </a:t>
            </a:r>
            <a:r>
              <a:rPr lang="en-US" sz="3000" b="1" dirty="0">
                <a:solidFill>
                  <a:schemeClr val="accent5"/>
                </a:solidFill>
                <a:effectLst>
                  <a:reflection blurRad="6350" stA="60000" endA="900" endPos="58000" dir="5400000" sy="-100000" algn="bl" rotWithShape="0"/>
                </a:effectLst>
              </a:rPr>
              <a:t>Missing, Normality, Outliers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Understanding Participants – Demographic Profiles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Exploratory Factor Analysis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Correspondence Analysis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Further Exploration</a:t>
            </a:r>
          </a:p>
          <a:p>
            <a:pPr defTabSz="914400" fontAlgn="base"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Recommendations</a:t>
            </a:r>
          </a:p>
          <a:p>
            <a:pPr defTabSz="914400" fontAlgn="base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3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239BB0-53B8-40A5-8BB9-15D2ED1AEBC9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E480F86-A978-4060-BF60-56AAB322FDA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A7C683C-DA35-4A0E-ADD0-CC297892D8C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1262</TotalTime>
  <Words>2352</Words>
  <Application>Microsoft Office PowerPoint</Application>
  <PresentationFormat>Widescreen</PresentationFormat>
  <Paragraphs>740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Bahnschrift SemiBold</vt:lpstr>
      <vt:lpstr>Calibri</vt:lpstr>
      <vt:lpstr>Neue Haas Grotesk Text Pro</vt:lpstr>
      <vt:lpstr>Times New Roman</vt:lpstr>
      <vt:lpstr>AccentBoxVTI</vt:lpstr>
      <vt:lpstr>EXPLORING LEADERSHIP STYLES FOR INNOVATION  &lt;YEAR 2015 &gt; by</vt:lpstr>
      <vt:lpstr>Agenda</vt:lpstr>
      <vt:lpstr>Agenda</vt:lpstr>
      <vt:lpstr>PowerPoint Presentation</vt:lpstr>
      <vt:lpstr>Agenda</vt:lpstr>
      <vt:lpstr>PowerPoint Presentation</vt:lpstr>
      <vt:lpstr>Agenda</vt:lpstr>
      <vt:lpstr>PowerPoint Presentation</vt:lpstr>
      <vt:lpstr>Agenda</vt:lpstr>
      <vt:lpstr>Handling Missing Data</vt:lpstr>
      <vt:lpstr>Normality And Outliers </vt:lpstr>
      <vt:lpstr>Boxplot illustrations for outliers</vt:lpstr>
      <vt:lpstr>Descriptive Analysis</vt:lpstr>
      <vt:lpstr>Agenda</vt:lpstr>
      <vt:lpstr>PowerPoint Presentation</vt:lpstr>
      <vt:lpstr>PowerPoint Presentation</vt:lpstr>
      <vt:lpstr>Demographic Analysis – Post Cleaning </vt:lpstr>
      <vt:lpstr>ANOVA Test  Differences in opinions of Managers and Subordinates</vt:lpstr>
      <vt:lpstr>Agenda</vt:lpstr>
      <vt:lpstr>Question Selection</vt:lpstr>
      <vt:lpstr>Data Validity - I</vt:lpstr>
      <vt:lpstr>First Model : All In</vt:lpstr>
      <vt:lpstr>Data Validity - II</vt:lpstr>
      <vt:lpstr>Second Model : Supervisors</vt:lpstr>
      <vt:lpstr>Model Accuracy</vt:lpstr>
      <vt:lpstr>Agenda</vt:lpstr>
      <vt:lpstr>Objective</vt:lpstr>
      <vt:lpstr>Employee Impressions : Immediate Workgroup</vt:lpstr>
      <vt:lpstr>Employee Impressions : Immediate Supervisor</vt:lpstr>
      <vt:lpstr>Perceptions about Wellbeing: 2014 vs 2015</vt:lpstr>
      <vt:lpstr>Perceptions about Wellbeing: 2014 vs 2015</vt:lpstr>
      <vt:lpstr>Perceptions about Wellbeing: 2014 vs 2015</vt:lpstr>
      <vt:lpstr>Productivity &amp; Ways of Working: 2014 vs 2015</vt:lpstr>
      <vt:lpstr>Productivity &amp; Ways of Working: 2014 vs 2015</vt:lpstr>
      <vt:lpstr>Productivity &amp; Ways of Working: 2014 vs 2015</vt:lpstr>
      <vt:lpstr>Productivity &amp; Ways of Working: 2014 vs 2015</vt:lpstr>
      <vt:lpstr>Productivity &amp; Ways of Working: 2014 vs 2015</vt:lpstr>
      <vt:lpstr>Productivity &amp; Ways of Working: 2014 vs 2015</vt:lpstr>
      <vt:lpstr>Agenda</vt:lpstr>
      <vt:lpstr>Calculating Index Scores – Well Being</vt:lpstr>
      <vt:lpstr>Questions selected from years 2014 and 2015</vt:lpstr>
      <vt:lpstr>Results</vt:lpstr>
      <vt:lpstr>Employee Engagement</vt:lpstr>
      <vt:lpstr>PowerPoint Presentation</vt:lpstr>
      <vt:lpstr>Agenda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Avneet Kaur</dc:creator>
  <cp:lastModifiedBy>Avneet Kaur</cp:lastModifiedBy>
  <cp:revision>52</cp:revision>
  <dcterms:created xsi:type="dcterms:W3CDTF">2021-11-22T17:49:11Z</dcterms:created>
  <dcterms:modified xsi:type="dcterms:W3CDTF">2021-11-25T20:05:08Z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